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9" r:id="rId5"/>
    <p:sldId id="259" r:id="rId6"/>
    <p:sldId id="260" r:id="rId7"/>
    <p:sldId id="261" r:id="rId8"/>
    <p:sldId id="262" r:id="rId9"/>
    <p:sldId id="263" r:id="rId10"/>
    <p:sldId id="264" r:id="rId11"/>
    <p:sldId id="265" r:id="rId12"/>
    <p:sldId id="270" r:id="rId13"/>
    <p:sldId id="271"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Jennifer" userId="1003000082ADD1D7@LIVE.COM" providerId="AD" clId="Web-{CE6FBEEE-3F21-43C4-8140-F8922626F28A}"/>
    <pc:docChg chg="modSld">
      <pc:chgData name="Powell, Jennifer" userId="1003000082ADD1D7@LIVE.COM" providerId="AD" clId="Web-{CE6FBEEE-3F21-43C4-8140-F8922626F28A}" dt="2018-03-05T21:34:34.272" v="58"/>
      <pc:docMkLst>
        <pc:docMk/>
      </pc:docMkLst>
      <pc:sldChg chg="modSp">
        <pc:chgData name="Powell, Jennifer" userId="1003000082ADD1D7@LIVE.COM" providerId="AD" clId="Web-{CE6FBEEE-3F21-43C4-8140-F8922626F28A}" dt="2018-03-05T21:34:34.272" v="58"/>
        <pc:sldMkLst>
          <pc:docMk/>
          <pc:sldMk cId="843501692" sldId="269"/>
        </pc:sldMkLst>
        <pc:spChg chg="mod">
          <ac:chgData name="Powell, Jennifer" userId="1003000082ADD1D7@LIVE.COM" providerId="AD" clId="Web-{CE6FBEEE-3F21-43C4-8140-F8922626F28A}" dt="2018-03-05T21:34:34.272" v="58"/>
          <ac:spMkLst>
            <pc:docMk/>
            <pc:sldMk cId="843501692" sldId="269"/>
            <ac:spMk id="3" creationId="{00000000-0000-0000-0000-000000000000}"/>
          </ac:spMkLst>
        </pc:spChg>
      </pc:sldChg>
    </pc:docChg>
  </pc:docChgLst>
  <pc:docChgLst>
    <pc:chgData name="Powell, Jennifer" userId="1003000082ADD1D7@LIVE.COM" providerId="AD" clId="Web-{CDE7E114-BB05-4CC7-AE2D-8A5DA3B6E026}"/>
    <pc:docChg chg="modSld">
      <pc:chgData name="Powell, Jennifer" userId="1003000082ADD1D7@LIVE.COM" providerId="AD" clId="Web-{CDE7E114-BB05-4CC7-AE2D-8A5DA3B6E026}" dt="2018-03-06T13:18:11.581" v="10"/>
      <pc:docMkLst>
        <pc:docMk/>
      </pc:docMkLst>
      <pc:sldChg chg="addSp delSp modSp">
        <pc:chgData name="Powell, Jennifer" userId="1003000082ADD1D7@LIVE.COM" providerId="AD" clId="Web-{CDE7E114-BB05-4CC7-AE2D-8A5DA3B6E026}" dt="2018-03-06T13:18:11.581" v="10"/>
        <pc:sldMkLst>
          <pc:docMk/>
          <pc:sldMk cId="1644270514" sldId="271"/>
        </pc:sldMkLst>
        <pc:spChg chg="del mod">
          <ac:chgData name="Powell, Jennifer" userId="1003000082ADD1D7@LIVE.COM" providerId="AD" clId="Web-{CDE7E114-BB05-4CC7-AE2D-8A5DA3B6E026}" dt="2018-03-06T13:17:55.675" v="7"/>
          <ac:spMkLst>
            <pc:docMk/>
            <pc:sldMk cId="1644270514" sldId="271"/>
            <ac:spMk id="3" creationId="{00000000-0000-0000-0000-000000000000}"/>
          </ac:spMkLst>
        </pc:spChg>
        <pc:picChg chg="add mod ord">
          <ac:chgData name="Powell, Jennifer" userId="1003000082ADD1D7@LIVE.COM" providerId="AD" clId="Web-{CDE7E114-BB05-4CC7-AE2D-8A5DA3B6E026}" dt="2018-03-06T13:18:11.581" v="10"/>
          <ac:picMkLst>
            <pc:docMk/>
            <pc:sldMk cId="1644270514" sldId="271"/>
            <ac:picMk id="4" creationId="{A45FED5E-53D8-497D-9FF1-58F44529E175}"/>
          </ac:picMkLst>
        </pc:picChg>
      </pc:sldChg>
    </pc:docChg>
  </pc:docChgLst>
  <pc:docChgLst>
    <pc:chgData name="Powell, Jennifer" userId="1003000082ADD1D7@LIVE.COM" providerId="AD" clId="Web-{8D2D3A49-024F-4E60-BDF9-8E711CC3D61C}"/>
    <pc:docChg chg="modSld">
      <pc:chgData name="Powell, Jennifer" userId="1003000082ADD1D7@LIVE.COM" providerId="AD" clId="Web-{8D2D3A49-024F-4E60-BDF9-8E711CC3D61C}" dt="2018-03-05T21:36:21.031" v="12"/>
      <pc:docMkLst>
        <pc:docMk/>
      </pc:docMkLst>
      <pc:sldChg chg="addSp delSp modSp">
        <pc:chgData name="Powell, Jennifer" userId="1003000082ADD1D7@LIVE.COM" providerId="AD" clId="Web-{8D2D3A49-024F-4E60-BDF9-8E711CC3D61C}" dt="2018-03-05T21:36:21.031" v="12"/>
        <pc:sldMkLst>
          <pc:docMk/>
          <pc:sldMk cId="843501692" sldId="269"/>
        </pc:sldMkLst>
        <pc:spChg chg="mod">
          <ac:chgData name="Powell, Jennifer" userId="1003000082ADD1D7@LIVE.COM" providerId="AD" clId="Web-{8D2D3A49-024F-4E60-BDF9-8E711CC3D61C}" dt="2018-03-05T21:35:51.264" v="3"/>
          <ac:spMkLst>
            <pc:docMk/>
            <pc:sldMk cId="843501692" sldId="269"/>
            <ac:spMk id="3" creationId="{00000000-0000-0000-0000-000000000000}"/>
          </ac:spMkLst>
        </pc:spChg>
        <pc:spChg chg="add del mod">
          <ac:chgData name="Powell, Jennifer" userId="1003000082ADD1D7@LIVE.COM" providerId="AD" clId="Web-{8D2D3A49-024F-4E60-BDF9-8E711CC3D61C}" dt="2018-03-05T21:36:21.031" v="12"/>
          <ac:spMkLst>
            <pc:docMk/>
            <pc:sldMk cId="843501692" sldId="269"/>
            <ac:spMk id="4" creationId="{4D626083-9446-4EF2-85D4-29F157E334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034AC-BF86-A24C-BD85-218456457936}"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9ADA7-99C6-D749-8058-A7F63A371C57}" type="slidenum">
              <a:rPr lang="en-US" smtClean="0"/>
              <a:t>‹#›</a:t>
            </a:fld>
            <a:endParaRPr lang="en-US"/>
          </a:p>
        </p:txBody>
      </p:sp>
    </p:spTree>
    <p:extLst>
      <p:ext uri="{BB962C8B-B14F-4D97-AF65-F5344CB8AC3E}">
        <p14:creationId xmlns:p14="http://schemas.microsoft.com/office/powerpoint/2010/main" val="136187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president</a:t>
            </a:r>
            <a:r>
              <a:rPr lang="en-US" baseline="0"/>
              <a:t> disapproves, the bill is sent back to Congress where they can either override with a 2/3 vote; or the president and Congress can reach a compromise.</a:t>
            </a:r>
            <a:endParaRPr lang="en-US"/>
          </a:p>
        </p:txBody>
      </p:sp>
      <p:sp>
        <p:nvSpPr>
          <p:cNvPr id="4" name="Slide Number Placeholder 3"/>
          <p:cNvSpPr>
            <a:spLocks noGrp="1"/>
          </p:cNvSpPr>
          <p:nvPr>
            <p:ph type="sldNum" sz="quarter" idx="10"/>
          </p:nvPr>
        </p:nvSpPr>
        <p:spPr/>
        <p:txBody>
          <a:bodyPr/>
          <a:lstStyle/>
          <a:p>
            <a:fld id="{89D9ADA7-99C6-D749-8058-A7F63A371C57}" type="slidenum">
              <a:rPr lang="en-US" smtClean="0"/>
              <a:t>4</a:t>
            </a:fld>
            <a:endParaRPr lang="en-US"/>
          </a:p>
        </p:txBody>
      </p:sp>
    </p:spTree>
    <p:extLst>
      <p:ext uri="{BB962C8B-B14F-4D97-AF65-F5344CB8AC3E}">
        <p14:creationId xmlns:p14="http://schemas.microsoft.com/office/powerpoint/2010/main" val="98184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the kids something to look for – otherwise they will try to write down everything</a:t>
            </a:r>
            <a:r>
              <a:rPr lang="en-US" baseline="0"/>
              <a:t> about every theory………. Create a “big idea” for each one for them to associate.</a:t>
            </a:r>
            <a:endParaRPr lang="en-US"/>
          </a:p>
        </p:txBody>
      </p:sp>
      <p:sp>
        <p:nvSpPr>
          <p:cNvPr id="4" name="Slide Number Placeholder 3"/>
          <p:cNvSpPr>
            <a:spLocks noGrp="1"/>
          </p:cNvSpPr>
          <p:nvPr>
            <p:ph type="sldNum" sz="quarter" idx="10"/>
          </p:nvPr>
        </p:nvSpPr>
        <p:spPr/>
        <p:txBody>
          <a:bodyPr/>
          <a:lstStyle/>
          <a:p>
            <a:fld id="{89D9ADA7-99C6-D749-8058-A7F63A371C57}" type="slidenum">
              <a:rPr lang="en-US" smtClean="0"/>
              <a:t>9</a:t>
            </a:fld>
            <a:endParaRPr lang="en-US"/>
          </a:p>
        </p:txBody>
      </p:sp>
    </p:spTree>
    <p:extLst>
      <p:ext uri="{BB962C8B-B14F-4D97-AF65-F5344CB8AC3E}">
        <p14:creationId xmlns:p14="http://schemas.microsoft.com/office/powerpoint/2010/main" val="199456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89D9ADA7-99C6-D749-8058-A7F63A371C57}" type="slidenum">
              <a:rPr lang="en-US" smtClean="0"/>
              <a:t>11</a:t>
            </a:fld>
            <a:endParaRPr lang="en-US"/>
          </a:p>
        </p:txBody>
      </p:sp>
    </p:spTree>
    <p:extLst>
      <p:ext uri="{BB962C8B-B14F-4D97-AF65-F5344CB8AC3E}">
        <p14:creationId xmlns:p14="http://schemas.microsoft.com/office/powerpoint/2010/main" val="374816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314178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62570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71122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260063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169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269202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253428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291351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380889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A858A-AA5C-4A65-9C06-56FD243640B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62598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A858A-AA5C-4A65-9C06-56FD243640B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197106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A858A-AA5C-4A65-9C06-56FD243640B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307598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91A858A-AA5C-4A65-9C06-56FD243640B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349552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A858A-AA5C-4A65-9C06-56FD243640B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36956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1A858A-AA5C-4A65-9C06-56FD243640B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129876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1A858A-AA5C-4A65-9C06-56FD243640B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90B03-733F-424B-A62C-7B31612FDA46}" type="slidenum">
              <a:rPr lang="en-US" smtClean="0"/>
              <a:t>‹#›</a:t>
            </a:fld>
            <a:endParaRPr lang="en-US"/>
          </a:p>
        </p:txBody>
      </p:sp>
    </p:spTree>
    <p:extLst>
      <p:ext uri="{BB962C8B-B14F-4D97-AF65-F5344CB8AC3E}">
        <p14:creationId xmlns:p14="http://schemas.microsoft.com/office/powerpoint/2010/main" val="42849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1A858A-AA5C-4A65-9C06-56FD243640BD}" type="datetimeFigureOut">
              <a:rPr lang="en-US" smtClean="0"/>
              <a:t>3/6/2018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2490B03-733F-424B-A62C-7B31612FDA46}" type="slidenum">
              <a:rPr lang="en-US" smtClean="0"/>
              <a:t>‹#›</a:t>
            </a:fld>
            <a:endParaRPr lang="en-US"/>
          </a:p>
        </p:txBody>
      </p:sp>
    </p:spTree>
    <p:extLst>
      <p:ext uri="{BB962C8B-B14F-4D97-AF65-F5344CB8AC3E}">
        <p14:creationId xmlns:p14="http://schemas.microsoft.com/office/powerpoint/2010/main" val="2658410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LA1-1DlhuX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usdebtclock.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Fiscal Policy &amp; Economic Theory</a:t>
            </a:r>
          </a:p>
        </p:txBody>
      </p:sp>
      <p:sp>
        <p:nvSpPr>
          <p:cNvPr id="3" name="Subtitle 2"/>
          <p:cNvSpPr>
            <a:spLocks noGrp="1"/>
          </p:cNvSpPr>
          <p:nvPr>
            <p:ph type="subTitle" idx="1"/>
          </p:nvPr>
        </p:nvSpPr>
        <p:spPr/>
        <p:txBody>
          <a:bodyPr/>
          <a:lstStyle/>
          <a:p>
            <a:r>
              <a:rPr lang="en-US"/>
              <a:t>Classical, Keynesian, and Supply-Side Economics</a:t>
            </a:r>
          </a:p>
        </p:txBody>
      </p:sp>
    </p:spTree>
    <p:extLst>
      <p:ext uri="{BB962C8B-B14F-4D97-AF65-F5344CB8AC3E}">
        <p14:creationId xmlns:p14="http://schemas.microsoft.com/office/powerpoint/2010/main" val="161276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Classical Economists	</a:t>
            </a:r>
          </a:p>
        </p:txBody>
      </p:sp>
      <p:sp>
        <p:nvSpPr>
          <p:cNvPr id="3" name="Content Placeholder 2"/>
          <p:cNvSpPr>
            <a:spLocks noGrp="1"/>
          </p:cNvSpPr>
          <p:nvPr>
            <p:ph idx="1"/>
          </p:nvPr>
        </p:nvSpPr>
        <p:spPr>
          <a:xfrm>
            <a:off x="202549" y="1544088"/>
            <a:ext cx="8596668" cy="5173235"/>
          </a:xfrm>
        </p:spPr>
        <p:txBody>
          <a:bodyPr>
            <a:normAutofit/>
          </a:bodyPr>
          <a:lstStyle/>
          <a:p>
            <a:r>
              <a:rPr lang="en-US" sz="2000">
                <a:latin typeface="Palatino Linotype" panose="02040502050505030304" pitchFamily="18" charset="0"/>
              </a:rPr>
              <a:t>Prominent Economists – </a:t>
            </a:r>
            <a:r>
              <a:rPr lang="en-US" sz="2000">
                <a:solidFill>
                  <a:srgbClr val="FF0000"/>
                </a:solidFill>
                <a:latin typeface="Palatino Linotype" panose="02040502050505030304" pitchFamily="18" charset="0"/>
              </a:rPr>
              <a:t>Adam Smith</a:t>
            </a:r>
            <a:r>
              <a:rPr lang="en-US" sz="2000">
                <a:latin typeface="Palatino Linotype" panose="02040502050505030304" pitchFamily="18" charset="0"/>
              </a:rPr>
              <a:t>, </a:t>
            </a:r>
            <a:r>
              <a:rPr lang="en-US" sz="2000">
                <a:solidFill>
                  <a:srgbClr val="FF0000"/>
                </a:solidFill>
                <a:latin typeface="Palatino Linotype" panose="02040502050505030304" pitchFamily="18" charset="0"/>
              </a:rPr>
              <a:t>David Ricardo</a:t>
            </a:r>
            <a:r>
              <a:rPr lang="en-US" sz="2000">
                <a:latin typeface="Palatino Linotype" panose="02040502050505030304" pitchFamily="18" charset="0"/>
              </a:rPr>
              <a:t>, and </a:t>
            </a:r>
            <a:r>
              <a:rPr lang="en-US" sz="2000">
                <a:solidFill>
                  <a:srgbClr val="FF0000"/>
                </a:solidFill>
                <a:latin typeface="Palatino Linotype" panose="02040502050505030304" pitchFamily="18" charset="0"/>
              </a:rPr>
              <a:t>Davis Malthus</a:t>
            </a:r>
          </a:p>
          <a:p>
            <a:endParaRPr lang="en-US" sz="2000">
              <a:latin typeface="Palatino Linotype" panose="02040502050505030304" pitchFamily="18" charset="0"/>
            </a:endParaRPr>
          </a:p>
          <a:p>
            <a:r>
              <a:rPr lang="en-US" sz="2000">
                <a:latin typeface="Palatino Linotype" panose="02040502050505030304" pitchFamily="18" charset="0"/>
              </a:rPr>
              <a:t>Core belief – </a:t>
            </a:r>
            <a:r>
              <a:rPr lang="en-US" sz="2000" i="1" err="1">
                <a:solidFill>
                  <a:srgbClr val="FF0000"/>
                </a:solidFill>
                <a:latin typeface="Palatino Linotype" panose="02040502050505030304" pitchFamily="18" charset="0"/>
              </a:rPr>
              <a:t>Lassiez</a:t>
            </a:r>
            <a:r>
              <a:rPr lang="en-US" sz="2000" i="1">
                <a:solidFill>
                  <a:srgbClr val="FF0000"/>
                </a:solidFill>
                <a:latin typeface="Palatino Linotype" panose="02040502050505030304" pitchFamily="18" charset="0"/>
              </a:rPr>
              <a:t>-faire</a:t>
            </a:r>
            <a:r>
              <a:rPr lang="en-US" sz="2000">
                <a:latin typeface="Palatino Linotype" panose="02040502050505030304" pitchFamily="18" charset="0"/>
              </a:rPr>
              <a:t> policies; economies are self-regulating in the long-run and free markets will always get back to equilibrium eventually</a:t>
            </a:r>
          </a:p>
          <a:p>
            <a:endParaRPr lang="en-US" sz="2000">
              <a:latin typeface="Palatino Linotype" panose="02040502050505030304" pitchFamily="18" charset="0"/>
            </a:endParaRPr>
          </a:p>
          <a:p>
            <a:r>
              <a:rPr lang="en-US" sz="2000">
                <a:latin typeface="Palatino Linotype" panose="02040502050505030304" pitchFamily="18" charset="0"/>
              </a:rPr>
              <a:t>The government shouldn’t intervene, just let things in the economy play out and let competition drive it.</a:t>
            </a:r>
          </a:p>
          <a:p>
            <a:endParaRPr lang="en-US" sz="2000">
              <a:latin typeface="Palatino Linotype" panose="02040502050505030304" pitchFamily="18" charset="0"/>
            </a:endParaRPr>
          </a:p>
          <a:p>
            <a:r>
              <a:rPr lang="en-US" sz="2000">
                <a:solidFill>
                  <a:srgbClr val="FF0000"/>
                </a:solidFill>
                <a:latin typeface="Palatino Linotype" panose="02040502050505030304" pitchFamily="18" charset="0"/>
              </a:rPr>
              <a:t>BIG IDEA: </a:t>
            </a:r>
            <a:r>
              <a:rPr lang="en-US" sz="2000">
                <a:solidFill>
                  <a:schemeClr val="tx1"/>
                </a:solidFill>
                <a:latin typeface="Palatino Linotype" panose="02040502050505030304" pitchFamily="18" charset="0"/>
              </a:rPr>
              <a:t>Classical Economists believe in as little government influence in the economy as possible. </a:t>
            </a:r>
            <a:r>
              <a:rPr lang="en-US" sz="2000" err="1">
                <a:solidFill>
                  <a:schemeClr val="tx1"/>
                </a:solidFill>
                <a:latin typeface="Palatino Linotype" panose="02040502050505030304" pitchFamily="18" charset="0"/>
              </a:rPr>
              <a:t>Lassiez</a:t>
            </a:r>
            <a:r>
              <a:rPr lang="en-US" sz="2000">
                <a:solidFill>
                  <a:schemeClr val="tx1"/>
                </a:solidFill>
                <a:latin typeface="Palatino Linotype" panose="02040502050505030304" pitchFamily="18" charset="0"/>
              </a:rPr>
              <a:t>-faire and people acting in their own self-interest should allow the economy to naturally reach equilibrium.</a:t>
            </a:r>
            <a:endParaRPr lang="en-US" sz="2000">
              <a:solidFill>
                <a:srgbClr val="FF0000"/>
              </a:solidFill>
              <a:latin typeface="Palatino Linotype" panose="02040502050505030304" pitchFamily="18" charset="0"/>
            </a:endParaRPr>
          </a:p>
        </p:txBody>
      </p:sp>
      <p:pic>
        <p:nvPicPr>
          <p:cNvPr id="4" name="Picture 3" descr="20+Adam+Smi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650" y="1739533"/>
            <a:ext cx="3562350" cy="3476625"/>
          </a:xfrm>
          <a:prstGeom prst="rect">
            <a:avLst/>
          </a:prstGeom>
        </p:spPr>
      </p:pic>
    </p:spTree>
    <p:extLst>
      <p:ext uri="{BB962C8B-B14F-4D97-AF65-F5344CB8AC3E}">
        <p14:creationId xmlns:p14="http://schemas.microsoft.com/office/powerpoint/2010/main" val="111295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Keynesian Economists	</a:t>
            </a:r>
          </a:p>
        </p:txBody>
      </p:sp>
      <p:sp>
        <p:nvSpPr>
          <p:cNvPr id="3" name="Content Placeholder 2"/>
          <p:cNvSpPr>
            <a:spLocks noGrp="1"/>
          </p:cNvSpPr>
          <p:nvPr>
            <p:ph idx="1"/>
          </p:nvPr>
        </p:nvSpPr>
        <p:spPr>
          <a:xfrm>
            <a:off x="334108" y="1266092"/>
            <a:ext cx="8939894" cy="5412897"/>
          </a:xfrm>
        </p:spPr>
        <p:txBody>
          <a:bodyPr>
            <a:normAutofit fontScale="55000" lnSpcReduction="20000"/>
          </a:bodyPr>
          <a:lstStyle/>
          <a:p>
            <a:r>
              <a:rPr lang="en-US" sz="2900">
                <a:latin typeface="Palatino Linotype" panose="02040502050505030304" pitchFamily="18" charset="0"/>
              </a:rPr>
              <a:t>Prominent Economists – </a:t>
            </a:r>
            <a:r>
              <a:rPr lang="en-US" sz="2900">
                <a:solidFill>
                  <a:srgbClr val="FF0000"/>
                </a:solidFill>
                <a:latin typeface="Palatino Linotype" panose="02040502050505030304" pitchFamily="18" charset="0"/>
              </a:rPr>
              <a:t>John Maynard Keynes</a:t>
            </a:r>
          </a:p>
          <a:p>
            <a:endParaRPr lang="en-US" sz="2900">
              <a:latin typeface="Palatino Linotype" panose="02040502050505030304" pitchFamily="18" charset="0"/>
            </a:endParaRPr>
          </a:p>
          <a:p>
            <a:r>
              <a:rPr lang="en-US" sz="2900">
                <a:latin typeface="Palatino Linotype" panose="02040502050505030304" pitchFamily="18" charset="0"/>
              </a:rPr>
              <a:t>Keynes formed his theory on economics during the Great Depression as he saw the horrible conditions that came from the free market system.</a:t>
            </a:r>
          </a:p>
          <a:p>
            <a:r>
              <a:rPr lang="en-US" sz="2900">
                <a:latin typeface="Palatino Linotype" panose="02040502050505030304" pitchFamily="18" charset="0"/>
              </a:rPr>
              <a:t>Keynes believed that during a recession or depression, consumers and businesses demand less.  If the government could intervene and spend money, it encourage production and employment.  When people got back to work, they would start consuming again (demand more).</a:t>
            </a:r>
          </a:p>
          <a:p>
            <a:r>
              <a:rPr lang="en-US" sz="2900">
                <a:latin typeface="Palatino Linotype" panose="02040502050505030304" pitchFamily="18" charset="0"/>
              </a:rPr>
              <a:t>This mind-set is known a </a:t>
            </a:r>
            <a:r>
              <a:rPr lang="en-US" sz="2900">
                <a:solidFill>
                  <a:srgbClr val="FF0000"/>
                </a:solidFill>
                <a:latin typeface="Palatino Linotype" panose="02040502050505030304" pitchFamily="18" charset="0"/>
              </a:rPr>
              <a:t>“demand-side” economics </a:t>
            </a:r>
            <a:r>
              <a:rPr lang="en-US" sz="2900">
                <a:latin typeface="Palatino Linotype" panose="02040502050505030304" pitchFamily="18" charset="0"/>
              </a:rPr>
              <a:t>– involves changing demand to help the economy.</a:t>
            </a:r>
            <a:r>
              <a:rPr lang="en-US" sz="2900">
                <a:solidFill>
                  <a:srgbClr val="FF0000"/>
                </a:solidFill>
                <a:latin typeface="Palatino Linotype" panose="02040502050505030304" pitchFamily="18" charset="0"/>
              </a:rPr>
              <a:t> </a:t>
            </a:r>
          </a:p>
          <a:p>
            <a:endParaRPr lang="en-US" sz="2900">
              <a:solidFill>
                <a:srgbClr val="FF0000"/>
              </a:solidFill>
              <a:latin typeface="Palatino Linotype" panose="02040502050505030304" pitchFamily="18" charset="0"/>
            </a:endParaRPr>
          </a:p>
          <a:p>
            <a:r>
              <a:rPr lang="en-US" sz="2900">
                <a:solidFill>
                  <a:srgbClr val="FF0000"/>
                </a:solidFill>
                <a:latin typeface="Palatino Linotype" panose="02040502050505030304" pitchFamily="18" charset="0"/>
              </a:rPr>
              <a:t>BIG IDEA: </a:t>
            </a:r>
            <a:r>
              <a:rPr lang="en-US" sz="2900">
                <a:solidFill>
                  <a:schemeClr val="tx1"/>
                </a:solidFill>
                <a:latin typeface="Palatino Linotype" panose="02040502050505030304" pitchFamily="18" charset="0"/>
              </a:rPr>
              <a:t>In times of need (depression/recession), the government can help the economy by increasing spending. An increase in government spending would help give people more jobs and increase demand. Once the recession or depression ended, the government should step out of economic affairs again.</a:t>
            </a:r>
            <a:endParaRPr lang="en-US" sz="2900">
              <a:solidFill>
                <a:srgbClr val="FF0000"/>
              </a:solidFill>
              <a:latin typeface="Palatino Linotype" panose="02040502050505030304" pitchFamily="18" charset="0"/>
            </a:endParaRPr>
          </a:p>
          <a:p>
            <a:endParaRPr lang="en-US" sz="2900">
              <a:latin typeface="Palatino Linotype" panose="02040502050505030304" pitchFamily="18" charset="0"/>
            </a:endParaRPr>
          </a:p>
          <a:p>
            <a:r>
              <a:rPr lang="en-US" sz="2900">
                <a:latin typeface="Palatino Linotype" panose="02040502050505030304" pitchFamily="18" charset="0"/>
              </a:rPr>
              <a:t>Keynes argued that governments could influence demand by changing their spending habits and changing taxes (fiscal policy).  </a:t>
            </a:r>
            <a:r>
              <a:rPr lang="en-US" sz="2900">
                <a:solidFill>
                  <a:srgbClr val="FF0000"/>
                </a:solidFill>
                <a:latin typeface="Palatino Linotype" panose="02040502050505030304" pitchFamily="18" charset="0"/>
              </a:rPr>
              <a:t>Said that a change in spending or taxes could have an impact of a multiple that is greater than the initial spending or tax.  </a:t>
            </a:r>
            <a:r>
              <a:rPr lang="en-US" sz="2900" i="1">
                <a:solidFill>
                  <a:srgbClr val="00B0F0"/>
                </a:solidFill>
                <a:latin typeface="Palatino Linotype" panose="02040502050505030304" pitchFamily="18" charset="0"/>
              </a:rPr>
              <a:t>This is known as the multiplier effect.</a:t>
            </a:r>
          </a:p>
          <a:p>
            <a:endParaRPr lang="en-US" sz="2000">
              <a:latin typeface="Palatino Linotype" panose="02040502050505030304" pitchFamily="18" charset="0"/>
            </a:endParaRPr>
          </a:p>
        </p:txBody>
      </p:sp>
      <p:pic>
        <p:nvPicPr>
          <p:cNvPr id="5" name="Picture 4" descr="Key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018" y="2209506"/>
            <a:ext cx="2528082" cy="3033698"/>
          </a:xfrm>
          <a:prstGeom prst="rect">
            <a:avLst/>
          </a:prstGeom>
        </p:spPr>
      </p:pic>
    </p:spTree>
    <p:extLst>
      <p:ext uri="{BB962C8B-B14F-4D97-AF65-F5344CB8AC3E}">
        <p14:creationId xmlns:p14="http://schemas.microsoft.com/office/powerpoint/2010/main" val="167262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Keynes V. Hayek</a:t>
            </a:r>
          </a:p>
        </p:txBody>
      </p:sp>
      <p:sp>
        <p:nvSpPr>
          <p:cNvPr id="3" name="Content Placeholder 2"/>
          <p:cNvSpPr>
            <a:spLocks noGrp="1"/>
          </p:cNvSpPr>
          <p:nvPr>
            <p:ph idx="1"/>
          </p:nvPr>
        </p:nvSpPr>
        <p:spPr>
          <a:xfrm>
            <a:off x="677334" y="1705709"/>
            <a:ext cx="8596668" cy="4335654"/>
          </a:xfrm>
        </p:spPr>
        <p:txBody>
          <a:bodyPr/>
          <a:lstStyle/>
          <a:p>
            <a:r>
              <a:rPr lang="en-US"/>
              <a:t>We just learned about how Keynes supported government spending in times of need, but he was challenged by </a:t>
            </a:r>
            <a:r>
              <a:rPr lang="en-US">
                <a:solidFill>
                  <a:srgbClr val="FF0000"/>
                </a:solidFill>
              </a:rPr>
              <a:t>Friedrich von Hayek</a:t>
            </a:r>
            <a:r>
              <a:rPr lang="en-US"/>
              <a:t>.</a:t>
            </a:r>
          </a:p>
          <a:p>
            <a:r>
              <a:rPr lang="en-US"/>
              <a:t>Hayek claimed that the government and central planners were unable to make rational decisions in an economy, and spending in times of economic downturn would actually make things worse.</a:t>
            </a:r>
          </a:p>
          <a:p>
            <a:r>
              <a:rPr lang="en-US"/>
              <a:t>Keynes and Hayek lay the foundation for one of the most heated debates in economics: Classical Vs. Keynesian.</a:t>
            </a:r>
          </a:p>
        </p:txBody>
      </p:sp>
      <p:pic>
        <p:nvPicPr>
          <p:cNvPr id="4" name="Picture 3"/>
          <p:cNvPicPr>
            <a:picLocks noChangeAspect="1"/>
          </p:cNvPicPr>
          <p:nvPr/>
        </p:nvPicPr>
        <p:blipFill>
          <a:blip r:embed="rId2"/>
          <a:stretch>
            <a:fillRect/>
          </a:stretch>
        </p:blipFill>
        <p:spPr>
          <a:xfrm>
            <a:off x="9509929" y="3529623"/>
            <a:ext cx="2552700" cy="3187700"/>
          </a:xfrm>
          <a:prstGeom prst="rect">
            <a:avLst/>
          </a:prstGeom>
        </p:spPr>
      </p:pic>
      <p:pic>
        <p:nvPicPr>
          <p:cNvPr id="5" name="Picture 4" descr="Key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4547" y="188860"/>
            <a:ext cx="2528082" cy="3033698"/>
          </a:xfrm>
          <a:prstGeom prst="rect">
            <a:avLst/>
          </a:prstGeom>
        </p:spPr>
      </p:pic>
    </p:spTree>
    <p:extLst>
      <p:ext uri="{BB962C8B-B14F-4D97-AF65-F5344CB8AC3E}">
        <p14:creationId xmlns:p14="http://schemas.microsoft.com/office/powerpoint/2010/main" val="855153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Fight of the Century</a:t>
            </a:r>
          </a:p>
        </p:txBody>
      </p:sp>
      <p:pic>
        <p:nvPicPr>
          <p:cNvPr id="4" name="Picture 4">
            <a:hlinkClick r:id="" action="ppaction://media"/>
            <a:extLst>
              <a:ext uri="{FF2B5EF4-FFF2-40B4-BE49-F238E27FC236}">
                <a16:creationId xmlns:a16="http://schemas.microsoft.com/office/drawing/2014/main" id="{A45FED5E-53D8-497D-9FF1-58F44529E175}"/>
              </a:ext>
            </a:extLst>
          </p:cNvPr>
          <p:cNvPicPr>
            <a:picLocks noGrp="1" noRot="1" noChangeAspect="1"/>
          </p:cNvPicPr>
          <p:nvPr>
            <p:ph idx="1"/>
            <a:videoFile r:link="rId1"/>
          </p:nvPr>
        </p:nvPicPr>
        <p:blipFill>
          <a:blip r:embed="rId3"/>
          <a:stretch>
            <a:fillRect/>
          </a:stretch>
        </p:blipFill>
        <p:spPr>
          <a:xfrm>
            <a:off x="1019175" y="1647825"/>
            <a:ext cx="9925033" cy="5118421"/>
          </a:xfrm>
          <a:prstGeom prst="rect">
            <a:avLst/>
          </a:prstGeom>
        </p:spPr>
      </p:pic>
    </p:spTree>
    <p:extLst>
      <p:ext uri="{BB962C8B-B14F-4D97-AF65-F5344CB8AC3E}">
        <p14:creationId xmlns:p14="http://schemas.microsoft.com/office/powerpoint/2010/main" val="1644270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Isosceles Tri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rthur Laffer"/>
          <p:cNvPicPr>
            <a:picLocks noChangeAspect="1"/>
          </p:cNvPicPr>
          <p:nvPr/>
        </p:nvPicPr>
        <p:blipFill rotWithShape="1">
          <a:blip r:embed="rId2">
            <a:extLst>
              <a:ext uri="{28A0092B-C50C-407E-A947-70E740481C1C}">
                <a14:useLocalDpi xmlns:a14="http://schemas.microsoft.com/office/drawing/2010/main" val="0"/>
              </a:ext>
            </a:extLst>
          </a:blip>
          <a:srcRect r="38659" b="-4"/>
          <a:stretch/>
        </p:blipFill>
        <p:spPr>
          <a:xfrm>
            <a:off x="8634480" y="4013201"/>
            <a:ext cx="3144597" cy="2601746"/>
          </a:xfrm>
          <a:prstGeom prst="rect">
            <a:avLst/>
          </a:prstGeom>
        </p:spPr>
      </p:pic>
      <p:pic>
        <p:nvPicPr>
          <p:cNvPr id="1026" name="Picture 2" descr="Image result for laffer curve"/>
          <p:cNvPicPr>
            <a:picLocks noChangeAspect="1" noChangeArrowheads="1"/>
          </p:cNvPicPr>
          <p:nvPr/>
        </p:nvPicPr>
        <p:blipFill rotWithShape="1">
          <a:blip r:embed="rId3">
            <a:extLst>
              <a:ext uri="{28A0092B-C50C-407E-A947-70E740481C1C}">
                <a14:useLocalDpi xmlns:a14="http://schemas.microsoft.com/office/drawing/2010/main" val="0"/>
              </a:ext>
            </a:extLst>
          </a:blip>
          <a:srcRect l="2341"/>
          <a:stretch/>
        </p:blipFill>
        <p:spPr bwMode="auto">
          <a:xfrm>
            <a:off x="8538497" y="859715"/>
            <a:ext cx="3144597" cy="2601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609600"/>
            <a:ext cx="5222281" cy="1320800"/>
          </a:xfrm>
        </p:spPr>
        <p:txBody>
          <a:bodyPr>
            <a:normAutofit/>
          </a:bodyPr>
          <a:lstStyle/>
          <a:p>
            <a:r>
              <a:rPr lang="en-US"/>
              <a:t>Supply-Side Economists	</a:t>
            </a:r>
          </a:p>
        </p:txBody>
      </p:sp>
      <p:sp>
        <p:nvSpPr>
          <p:cNvPr id="3" name="Content Placeholder 2"/>
          <p:cNvSpPr>
            <a:spLocks noGrp="1"/>
          </p:cNvSpPr>
          <p:nvPr>
            <p:ph idx="1"/>
          </p:nvPr>
        </p:nvSpPr>
        <p:spPr>
          <a:xfrm>
            <a:off x="681001" y="1512277"/>
            <a:ext cx="7363961" cy="4809392"/>
          </a:xfrm>
        </p:spPr>
        <p:txBody>
          <a:bodyPr>
            <a:normAutofit/>
          </a:bodyPr>
          <a:lstStyle/>
          <a:p>
            <a:pPr>
              <a:lnSpc>
                <a:spcPct val="90000"/>
              </a:lnSpc>
            </a:pPr>
            <a:r>
              <a:rPr lang="en-US" sz="2000">
                <a:latin typeface="Palatino Linotype" panose="02040502050505030304" pitchFamily="18" charset="0"/>
              </a:rPr>
              <a:t>Prominent Economists – </a:t>
            </a:r>
            <a:r>
              <a:rPr lang="en-US" sz="2000">
                <a:solidFill>
                  <a:srgbClr val="FF0000"/>
                </a:solidFill>
                <a:latin typeface="Palatino Linotype" panose="02040502050505030304" pitchFamily="18" charset="0"/>
              </a:rPr>
              <a:t>Arthur Laffer</a:t>
            </a:r>
          </a:p>
          <a:p>
            <a:pPr>
              <a:lnSpc>
                <a:spcPct val="90000"/>
              </a:lnSpc>
            </a:pPr>
            <a:endParaRPr lang="en-US" sz="2000">
              <a:latin typeface="Palatino Linotype" panose="02040502050505030304" pitchFamily="18" charset="0"/>
            </a:endParaRPr>
          </a:p>
          <a:p>
            <a:pPr>
              <a:lnSpc>
                <a:spcPct val="90000"/>
              </a:lnSpc>
            </a:pPr>
            <a:r>
              <a:rPr lang="en-US" sz="2000">
                <a:latin typeface="Palatino Linotype" panose="02040502050505030304" pitchFamily="18" charset="0"/>
              </a:rPr>
              <a:t>Promoted a supply-side approach to fiscal policy.  Supply-siders believe that taxes have strong negative influences on output and the focus should be on increasing </a:t>
            </a:r>
            <a:r>
              <a:rPr lang="en-US" sz="2000">
                <a:solidFill>
                  <a:srgbClr val="FF0000"/>
                </a:solidFill>
                <a:latin typeface="Palatino Linotype" panose="02040502050505030304" pitchFamily="18" charset="0"/>
              </a:rPr>
              <a:t>aggregate supply </a:t>
            </a:r>
            <a:r>
              <a:rPr lang="en-US" sz="2000">
                <a:latin typeface="Palatino Linotype" panose="02040502050505030304" pitchFamily="18" charset="0"/>
              </a:rPr>
              <a:t>not demand.</a:t>
            </a:r>
          </a:p>
          <a:p>
            <a:pPr>
              <a:lnSpc>
                <a:spcPct val="90000"/>
              </a:lnSpc>
            </a:pPr>
            <a:r>
              <a:rPr lang="en-US" sz="2000">
                <a:latin typeface="Palatino Linotype" panose="02040502050505030304" pitchFamily="18" charset="0"/>
              </a:rPr>
              <a:t>The </a:t>
            </a:r>
            <a:r>
              <a:rPr lang="en-US" sz="2000">
                <a:solidFill>
                  <a:srgbClr val="FF0000"/>
                </a:solidFill>
                <a:latin typeface="Palatino Linotype" panose="02040502050505030304" pitchFamily="18" charset="0"/>
              </a:rPr>
              <a:t>Laffer Curve</a:t>
            </a:r>
          </a:p>
          <a:p>
            <a:pPr>
              <a:lnSpc>
                <a:spcPct val="90000"/>
              </a:lnSpc>
            </a:pPr>
            <a:r>
              <a:rPr lang="en-US" sz="2000">
                <a:latin typeface="Palatino Linotype" panose="02040502050505030304" pitchFamily="18" charset="0"/>
              </a:rPr>
              <a:t>Laffer believed that high taxes do not mean more revenue if the tax causes spending/investment to decrease.</a:t>
            </a:r>
          </a:p>
          <a:p>
            <a:pPr>
              <a:lnSpc>
                <a:spcPct val="90000"/>
              </a:lnSpc>
            </a:pPr>
            <a:r>
              <a:rPr lang="en-US" sz="2000">
                <a:solidFill>
                  <a:srgbClr val="FF0000"/>
                </a:solidFill>
                <a:latin typeface="Palatino Linotype" panose="02040502050505030304" pitchFamily="18" charset="0"/>
              </a:rPr>
              <a:t>BIG IDEA: </a:t>
            </a:r>
            <a:r>
              <a:rPr lang="en-US" sz="2000">
                <a:latin typeface="Palatino Linotype" panose="02040502050505030304" pitchFamily="18" charset="0"/>
              </a:rPr>
              <a:t>If the government cut taxes, businesses would hire more people, increase output, &amp; total employment would increase and the government could collect even more taxes at the lower rate. </a:t>
            </a:r>
          </a:p>
          <a:p>
            <a:pPr>
              <a:lnSpc>
                <a:spcPct val="90000"/>
              </a:lnSpc>
            </a:pPr>
            <a:endParaRPr lang="en-US" sz="1500">
              <a:latin typeface="Palatino Linotype" panose="02040502050505030304" pitchFamily="18" charset="0"/>
            </a:endParaRPr>
          </a:p>
        </p:txBody>
      </p:sp>
    </p:spTree>
    <p:extLst>
      <p:ext uri="{BB962C8B-B14F-4D97-AF65-F5344CB8AC3E}">
        <p14:creationId xmlns:p14="http://schemas.microsoft.com/office/powerpoint/2010/main" val="39130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Deficit v. Debt</a:t>
            </a:r>
          </a:p>
        </p:txBody>
      </p:sp>
      <p:sp>
        <p:nvSpPr>
          <p:cNvPr id="3" name="Content Placeholder 2"/>
          <p:cNvSpPr>
            <a:spLocks noGrp="1"/>
          </p:cNvSpPr>
          <p:nvPr>
            <p:ph idx="1"/>
          </p:nvPr>
        </p:nvSpPr>
        <p:spPr>
          <a:xfrm>
            <a:off x="219604" y="1808606"/>
            <a:ext cx="9970477" cy="5046785"/>
          </a:xfrm>
        </p:spPr>
        <p:txBody>
          <a:bodyPr>
            <a:normAutofit fontScale="92500"/>
          </a:bodyPr>
          <a:lstStyle/>
          <a:p>
            <a:r>
              <a:rPr lang="en-US" sz="2400">
                <a:latin typeface="Palatino Linotype" panose="02040502050505030304" pitchFamily="18" charset="0"/>
              </a:rPr>
              <a:t>Every fiscal year, the federal government begins with a “balanced budget” on paper.  This is the idea that the same amount of money is going in </a:t>
            </a:r>
            <a:r>
              <a:rPr lang="en-US" sz="2400">
                <a:solidFill>
                  <a:srgbClr val="FF0000"/>
                </a:solidFill>
                <a:latin typeface="Palatino Linotype" panose="02040502050505030304" pitchFamily="18" charset="0"/>
              </a:rPr>
              <a:t>(tax revenue) </a:t>
            </a:r>
            <a:r>
              <a:rPr lang="en-US" sz="2400">
                <a:latin typeface="Palatino Linotype" panose="02040502050505030304" pitchFamily="18" charset="0"/>
              </a:rPr>
              <a:t>and out </a:t>
            </a:r>
            <a:r>
              <a:rPr lang="en-US" sz="2400">
                <a:solidFill>
                  <a:srgbClr val="FF0000"/>
                </a:solidFill>
                <a:latin typeface="Palatino Linotype" panose="02040502050505030304" pitchFamily="18" charset="0"/>
              </a:rPr>
              <a:t>(government expenditures) </a:t>
            </a:r>
            <a:r>
              <a:rPr lang="en-US" sz="2400">
                <a:latin typeface="Palatino Linotype" panose="02040502050505030304" pitchFamily="18" charset="0"/>
              </a:rPr>
              <a:t>of the US Treasury.</a:t>
            </a:r>
          </a:p>
          <a:p>
            <a:endParaRPr lang="en-US" sz="2400">
              <a:latin typeface="Palatino Linotype" panose="02040502050505030304" pitchFamily="18" charset="0"/>
            </a:endParaRPr>
          </a:p>
          <a:p>
            <a:r>
              <a:rPr lang="en-US" sz="2400">
                <a:latin typeface="Palatino Linotype" panose="02040502050505030304" pitchFamily="18" charset="0"/>
              </a:rPr>
              <a:t>In reality, the federal budget is almost </a:t>
            </a:r>
            <a:r>
              <a:rPr lang="en-US" sz="2400">
                <a:solidFill>
                  <a:srgbClr val="FF0000"/>
                </a:solidFill>
                <a:latin typeface="Palatino Linotype" panose="02040502050505030304" pitchFamily="18" charset="0"/>
              </a:rPr>
              <a:t>never balanced </a:t>
            </a:r>
            <a:r>
              <a:rPr lang="en-US" sz="2400">
                <a:latin typeface="Palatino Linotype" panose="02040502050505030304" pitchFamily="18" charset="0"/>
              </a:rPr>
              <a:t>and that there is always a surplus or deficit.</a:t>
            </a:r>
          </a:p>
          <a:p>
            <a:pPr lvl="1"/>
            <a:r>
              <a:rPr lang="en-US" sz="2000">
                <a:solidFill>
                  <a:srgbClr val="FF0000"/>
                </a:solidFill>
                <a:latin typeface="Palatino Linotype" panose="02040502050505030304" pitchFamily="18" charset="0"/>
              </a:rPr>
              <a:t>Surplus</a:t>
            </a:r>
            <a:r>
              <a:rPr lang="en-US" sz="2000">
                <a:latin typeface="Palatino Linotype" panose="02040502050505030304" pitchFamily="18" charset="0"/>
              </a:rPr>
              <a:t> happens when the revenues collected (taxes) exceed expenditures.</a:t>
            </a:r>
          </a:p>
          <a:p>
            <a:pPr lvl="1"/>
            <a:r>
              <a:rPr lang="en-US" sz="2000">
                <a:solidFill>
                  <a:srgbClr val="FF0000"/>
                </a:solidFill>
                <a:latin typeface="Palatino Linotype" panose="02040502050505030304" pitchFamily="18" charset="0"/>
              </a:rPr>
              <a:t>Deficit</a:t>
            </a:r>
            <a:r>
              <a:rPr lang="en-US" sz="2000">
                <a:latin typeface="Palatino Linotype" panose="02040502050505030304" pitchFamily="18" charset="0"/>
              </a:rPr>
              <a:t> happens when the revenues collected are less than the expenditures.</a:t>
            </a:r>
          </a:p>
          <a:p>
            <a:pPr lvl="2"/>
            <a:r>
              <a:rPr lang="en-US" sz="1800">
                <a:latin typeface="Palatino Linotype" panose="02040502050505030304" pitchFamily="18" charset="0"/>
              </a:rPr>
              <a:t>Print/create more money (creates inflation)</a:t>
            </a:r>
          </a:p>
          <a:p>
            <a:pPr lvl="2"/>
            <a:r>
              <a:rPr lang="en-US" sz="1800">
                <a:latin typeface="Palatino Linotype" panose="02040502050505030304" pitchFamily="18" charset="0"/>
              </a:rPr>
              <a:t>Borrow more money </a:t>
            </a:r>
          </a:p>
          <a:p>
            <a:pPr lvl="3"/>
            <a:r>
              <a:rPr lang="en-US" sz="1600">
                <a:latin typeface="Palatino Linotype" panose="02040502050505030304" pitchFamily="18" charset="0"/>
              </a:rPr>
              <a:t>Commonly borrows money by selling bonds (T-bills, notes, bonds; can be short-term or long-term)</a:t>
            </a:r>
          </a:p>
          <a:p>
            <a:pPr lvl="3"/>
            <a:r>
              <a:rPr lang="en-US" sz="1600">
                <a:solidFill>
                  <a:srgbClr val="FF0000"/>
                </a:solidFill>
                <a:latin typeface="Palatino Linotype" panose="02040502050505030304" pitchFamily="18" charset="0"/>
              </a:rPr>
              <a:t>Sometimes borrows from other nations (National Debt)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902" y="0"/>
            <a:ext cx="3386098" cy="15746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0477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72" y="162781"/>
            <a:ext cx="8596668" cy="1320800"/>
          </a:xfrm>
        </p:spPr>
        <p:txBody>
          <a:bodyPr/>
          <a:lstStyle/>
          <a:p>
            <a:r>
              <a:rPr lang="en-US"/>
              <a:t>The National Debt</a:t>
            </a:r>
          </a:p>
        </p:txBody>
      </p:sp>
      <p:sp>
        <p:nvSpPr>
          <p:cNvPr id="3" name="Content Placeholder 2"/>
          <p:cNvSpPr>
            <a:spLocks noGrp="1"/>
          </p:cNvSpPr>
          <p:nvPr>
            <p:ph idx="1"/>
          </p:nvPr>
        </p:nvSpPr>
        <p:spPr>
          <a:xfrm>
            <a:off x="413565" y="967154"/>
            <a:ext cx="8862320" cy="5890845"/>
          </a:xfrm>
        </p:spPr>
        <p:txBody>
          <a:bodyPr>
            <a:normAutofit/>
          </a:bodyPr>
          <a:lstStyle/>
          <a:p>
            <a:r>
              <a:rPr lang="en-US">
                <a:latin typeface="Palatino Linotype" panose="02040502050505030304" pitchFamily="18" charset="0"/>
              </a:rPr>
              <a:t>The problem with borrowing money is that it creates a national debt (money owed to bondholders).</a:t>
            </a:r>
          </a:p>
          <a:p>
            <a:endParaRPr lang="en-US">
              <a:latin typeface="Palatino Linotype" panose="02040502050505030304" pitchFamily="18" charset="0"/>
            </a:endParaRPr>
          </a:p>
          <a:p>
            <a:r>
              <a:rPr lang="en-US">
                <a:latin typeface="Palatino Linotype" panose="02040502050505030304" pitchFamily="18" charset="0"/>
              </a:rPr>
              <a:t>For every year that the budget operates in a deficit the </a:t>
            </a:r>
            <a:r>
              <a:rPr lang="en-US">
                <a:solidFill>
                  <a:srgbClr val="FF0000"/>
                </a:solidFill>
                <a:latin typeface="Palatino Linotype" panose="02040502050505030304" pitchFamily="18" charset="0"/>
              </a:rPr>
              <a:t>national debt will grow</a:t>
            </a:r>
            <a:r>
              <a:rPr lang="en-US">
                <a:latin typeface="Palatino Linotype" panose="02040502050505030304" pitchFamily="18" charset="0"/>
              </a:rPr>
              <a:t>.  The more bonds sold, the higher the debt.  </a:t>
            </a:r>
            <a:r>
              <a:rPr lang="en-US" i="1">
                <a:latin typeface="Palatino Linotype" panose="02040502050505030304" pitchFamily="18" charset="0"/>
              </a:rPr>
              <a:t>If you have a bond in your name, the government owes you money.</a:t>
            </a:r>
          </a:p>
          <a:p>
            <a:endParaRPr lang="en-US" i="1">
              <a:latin typeface="Palatino Linotype" panose="02040502050505030304" pitchFamily="18" charset="0"/>
            </a:endParaRPr>
          </a:p>
          <a:p>
            <a:r>
              <a:rPr lang="en-US">
                <a:latin typeface="Palatino Linotype" panose="02040502050505030304" pitchFamily="18" charset="0"/>
              </a:rPr>
              <a:t>Deficit and debt are not the same thing. </a:t>
            </a:r>
          </a:p>
          <a:p>
            <a:pPr lvl="1"/>
            <a:r>
              <a:rPr lang="en-US">
                <a:solidFill>
                  <a:srgbClr val="FF0000"/>
                </a:solidFill>
                <a:latin typeface="Palatino Linotype" panose="02040502050505030304" pitchFamily="18" charset="0"/>
              </a:rPr>
              <a:t>Deficit</a:t>
            </a:r>
            <a:r>
              <a:rPr lang="en-US">
                <a:latin typeface="Palatino Linotype" panose="02040502050505030304" pitchFamily="18" charset="0"/>
              </a:rPr>
              <a:t> is the money borrowed to cover the expenditures in one fiscal year.</a:t>
            </a:r>
          </a:p>
          <a:p>
            <a:pPr lvl="1"/>
            <a:r>
              <a:rPr lang="en-US">
                <a:solidFill>
                  <a:srgbClr val="FF0000"/>
                </a:solidFill>
                <a:latin typeface="Palatino Linotype" panose="02040502050505030304" pitchFamily="18" charset="0"/>
              </a:rPr>
              <a:t>Debt</a:t>
            </a:r>
            <a:r>
              <a:rPr lang="en-US">
                <a:latin typeface="Palatino Linotype" panose="02040502050505030304" pitchFamily="18" charset="0"/>
              </a:rPr>
              <a:t> is the accrual of government borrowing up to that time minus any borrowing that has been repaid.</a:t>
            </a:r>
          </a:p>
          <a:p>
            <a:r>
              <a:rPr lang="en-US">
                <a:solidFill>
                  <a:srgbClr val="FF0000"/>
                </a:solidFill>
                <a:latin typeface="Palatino Linotype" panose="02040502050505030304" pitchFamily="18" charset="0"/>
              </a:rPr>
              <a:t>The Crowding-Out Effect</a:t>
            </a:r>
            <a:r>
              <a:rPr lang="en-US">
                <a:latin typeface="Palatino Linotype" panose="02040502050505030304" pitchFamily="18" charset="0"/>
              </a:rPr>
              <a:t>: when the level of federal borrowing makes it more difficult for private businesses to grow.</a:t>
            </a:r>
          </a:p>
          <a:p>
            <a:r>
              <a:rPr lang="en-US">
                <a:latin typeface="Palatino Linotype" panose="02040502050505030304" pitchFamily="18" charset="0"/>
              </a:rPr>
              <a:t>When the federal government spends more than it takes in, it must borrow money from banks. The banks are then forced to charge higher interest rates to businesses when they borrow so that they can compensate.</a:t>
            </a:r>
          </a:p>
          <a:p>
            <a:r>
              <a:rPr lang="en-US">
                <a:latin typeface="Palatino Linotype" panose="02040502050505030304" pitchFamily="18" charset="0"/>
              </a:rPr>
              <a:t>This decreases private investment funding.</a:t>
            </a:r>
          </a:p>
        </p:txBody>
      </p:sp>
      <p:pic>
        <p:nvPicPr>
          <p:cNvPr id="2052" name="Picture 4" descr="Image result for debt clo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885" y="2826605"/>
            <a:ext cx="2734596" cy="178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6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Fiscal Policy</a:t>
            </a:r>
          </a:p>
        </p:txBody>
      </p:sp>
      <p:sp>
        <p:nvSpPr>
          <p:cNvPr id="3" name="Content Placeholder 2"/>
          <p:cNvSpPr>
            <a:spLocks noGrp="1"/>
          </p:cNvSpPr>
          <p:nvPr>
            <p:ph idx="1"/>
          </p:nvPr>
        </p:nvSpPr>
        <p:spPr>
          <a:xfrm>
            <a:off x="514350" y="1581151"/>
            <a:ext cx="8759652" cy="4460212"/>
          </a:xfrm>
        </p:spPr>
        <p:txBody>
          <a:bodyPr>
            <a:normAutofit/>
          </a:bodyPr>
          <a:lstStyle/>
          <a:p>
            <a:r>
              <a:rPr lang="en-US" sz="2400">
                <a:solidFill>
                  <a:srgbClr val="FF0000"/>
                </a:solidFill>
                <a:latin typeface="Palatino Linotype" panose="02040502050505030304" pitchFamily="18" charset="0"/>
              </a:rPr>
              <a:t>Fiscal policy </a:t>
            </a:r>
            <a:r>
              <a:rPr lang="en-US" sz="2400">
                <a:latin typeface="Palatino Linotype" panose="02040502050505030304" pitchFamily="18" charset="0"/>
              </a:rPr>
              <a:t>is the use of </a:t>
            </a:r>
            <a:r>
              <a:rPr lang="en-US" sz="2400">
                <a:solidFill>
                  <a:srgbClr val="FF0000"/>
                </a:solidFill>
                <a:latin typeface="Palatino Linotype" panose="02040502050505030304" pitchFamily="18" charset="0"/>
              </a:rPr>
              <a:t>government spending and revenue collection (taxes) </a:t>
            </a:r>
            <a:r>
              <a:rPr lang="en-US" sz="2400">
                <a:latin typeface="Palatino Linotype" panose="02040502050505030304" pitchFamily="18" charset="0"/>
              </a:rPr>
              <a:t>to influence the economy.</a:t>
            </a:r>
          </a:p>
          <a:p>
            <a:r>
              <a:rPr lang="en-US" sz="2400">
                <a:latin typeface="Palatino Linotype" panose="02040502050505030304" pitchFamily="18" charset="0"/>
              </a:rPr>
              <a:t>Just like the Federal Reserve has “tools” to influence the economy, the government does too.</a:t>
            </a:r>
          </a:p>
          <a:p>
            <a:pPr lvl="1"/>
            <a:r>
              <a:rPr lang="en-US" sz="2000">
                <a:solidFill>
                  <a:srgbClr val="FF0000"/>
                </a:solidFill>
                <a:latin typeface="Palatino Linotype" panose="02040502050505030304" pitchFamily="18" charset="0"/>
              </a:rPr>
              <a:t>The Federal Reserve sets monetary policy.</a:t>
            </a:r>
          </a:p>
          <a:p>
            <a:pPr lvl="1"/>
            <a:r>
              <a:rPr lang="en-US" sz="2000">
                <a:solidFill>
                  <a:srgbClr val="0070C0"/>
                </a:solidFill>
                <a:latin typeface="Palatino Linotype" panose="02040502050505030304" pitchFamily="18" charset="0"/>
              </a:rPr>
              <a:t>The US Government sets fiscal policy.</a:t>
            </a:r>
          </a:p>
          <a:p>
            <a:r>
              <a:rPr lang="en-US" sz="2400">
                <a:latin typeface="Palatino Linotype" panose="02040502050505030304" pitchFamily="18" charset="0"/>
              </a:rPr>
              <a:t>The federal government spends about $250 million every HOUR, roughly $6 billion each DAY and about $2.2 </a:t>
            </a:r>
            <a:r>
              <a:rPr lang="en-US" sz="2400" i="1">
                <a:latin typeface="Palatino Linotype" panose="02040502050505030304" pitchFamily="18" charset="0"/>
              </a:rPr>
              <a:t>trillion</a:t>
            </a:r>
            <a:r>
              <a:rPr lang="en-US" sz="2400">
                <a:latin typeface="Palatino Linotype" panose="02040502050505030304" pitchFamily="18" charset="0"/>
              </a:rPr>
              <a:t> a YEAR.   All this cash flow can impact aggregate demand and supply and have an impact on our economy.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950" y="2169868"/>
            <a:ext cx="2857500" cy="2676525"/>
          </a:xfrm>
          <a:prstGeom prst="rect">
            <a:avLst/>
          </a:prstGeom>
        </p:spPr>
      </p:pic>
    </p:spTree>
    <p:extLst>
      <p:ext uri="{BB962C8B-B14F-4D97-AF65-F5344CB8AC3E}">
        <p14:creationId xmlns:p14="http://schemas.microsoft.com/office/powerpoint/2010/main" val="117920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t>The Federal Budget</a:t>
            </a:r>
          </a:p>
        </p:txBody>
      </p:sp>
      <p:sp>
        <p:nvSpPr>
          <p:cNvPr id="3" name="Content Placeholder 2"/>
          <p:cNvSpPr>
            <a:spLocks noGrp="1"/>
          </p:cNvSpPr>
          <p:nvPr>
            <p:ph idx="1"/>
          </p:nvPr>
        </p:nvSpPr>
        <p:spPr>
          <a:xfrm>
            <a:off x="677334" y="1485900"/>
            <a:ext cx="5934481" cy="4424013"/>
          </a:xfrm>
        </p:spPr>
        <p:txBody>
          <a:bodyPr>
            <a:noAutofit/>
          </a:bodyPr>
          <a:lstStyle/>
          <a:p>
            <a:pPr>
              <a:lnSpc>
                <a:spcPct val="80000"/>
              </a:lnSpc>
            </a:pPr>
            <a:r>
              <a:rPr lang="en-US" sz="1600">
                <a:latin typeface="Palatino Linotype" panose="02040502050505030304" pitchFamily="18" charset="0"/>
              </a:rPr>
              <a:t>Fiscal policy involves making decisions about how much the government should spend and how much they should tax and is used to achieve three things:</a:t>
            </a:r>
          </a:p>
          <a:p>
            <a:pPr lvl="1">
              <a:lnSpc>
                <a:spcPct val="80000"/>
              </a:lnSpc>
            </a:pPr>
            <a:r>
              <a:rPr lang="en-US">
                <a:solidFill>
                  <a:srgbClr val="FF0000"/>
                </a:solidFill>
                <a:latin typeface="Palatino Linotype" panose="02040502050505030304" pitchFamily="18" charset="0"/>
              </a:rPr>
              <a:t>Economic growth</a:t>
            </a:r>
          </a:p>
          <a:p>
            <a:pPr lvl="1">
              <a:lnSpc>
                <a:spcPct val="80000"/>
              </a:lnSpc>
            </a:pPr>
            <a:r>
              <a:rPr lang="en-US">
                <a:solidFill>
                  <a:srgbClr val="FF0000"/>
                </a:solidFill>
                <a:latin typeface="Palatino Linotype" panose="02040502050505030304" pitchFamily="18" charset="0"/>
              </a:rPr>
              <a:t>Full Employment</a:t>
            </a:r>
          </a:p>
          <a:p>
            <a:pPr lvl="1">
              <a:lnSpc>
                <a:spcPct val="80000"/>
              </a:lnSpc>
            </a:pPr>
            <a:r>
              <a:rPr lang="en-US">
                <a:solidFill>
                  <a:srgbClr val="FF0000"/>
                </a:solidFill>
                <a:latin typeface="Palatino Linotype" panose="02040502050505030304" pitchFamily="18" charset="0"/>
              </a:rPr>
              <a:t>Price Stability</a:t>
            </a:r>
          </a:p>
          <a:p>
            <a:pPr marL="457200" lvl="1" indent="0">
              <a:lnSpc>
                <a:spcPct val="80000"/>
              </a:lnSpc>
              <a:buNone/>
            </a:pPr>
            <a:endParaRPr lang="en-US">
              <a:latin typeface="Palatino Linotype" panose="02040502050505030304" pitchFamily="18" charset="0"/>
            </a:endParaRPr>
          </a:p>
          <a:p>
            <a:pPr marL="457200" lvl="1" indent="0">
              <a:lnSpc>
                <a:spcPct val="80000"/>
              </a:lnSpc>
              <a:buNone/>
            </a:pPr>
            <a:r>
              <a:rPr lang="en-US">
                <a:latin typeface="Palatino Linotype" panose="02040502050505030304" pitchFamily="18" charset="0"/>
              </a:rPr>
              <a:t>Decisions about spending and taxation happen during the creation of the federal budget each year.</a:t>
            </a:r>
          </a:p>
          <a:p>
            <a:pPr marL="457200" lvl="1" indent="0">
              <a:lnSpc>
                <a:spcPct val="80000"/>
              </a:lnSpc>
              <a:buNone/>
            </a:pPr>
            <a:endParaRPr lang="en-US">
              <a:latin typeface="Palatino Linotype" panose="02040502050505030304" pitchFamily="18" charset="0"/>
            </a:endParaRPr>
          </a:p>
          <a:p>
            <a:pPr marL="457200" lvl="1" indent="0">
              <a:lnSpc>
                <a:spcPct val="80000"/>
              </a:lnSpc>
              <a:buNone/>
            </a:pPr>
            <a:r>
              <a:rPr lang="en-US">
                <a:latin typeface="Palatino Linotype" panose="02040502050505030304" pitchFamily="18" charset="0"/>
              </a:rPr>
              <a:t>The </a:t>
            </a:r>
            <a:r>
              <a:rPr lang="en-US">
                <a:solidFill>
                  <a:srgbClr val="FF0000"/>
                </a:solidFill>
                <a:latin typeface="Palatino Linotype" panose="02040502050505030304" pitchFamily="18" charset="0"/>
              </a:rPr>
              <a:t>federal budget </a:t>
            </a:r>
            <a:r>
              <a:rPr lang="en-US">
                <a:latin typeface="Palatino Linotype" panose="02040502050505030304" pitchFamily="18" charset="0"/>
              </a:rPr>
              <a:t>is a document that indicates how much the government expects to receive and authorizes the amount of money the government can spend each year.  Just like families have a household budget, so does the government.</a:t>
            </a:r>
          </a:p>
          <a:p>
            <a:pPr marL="457200" lvl="1" indent="0">
              <a:lnSpc>
                <a:spcPct val="80000"/>
              </a:lnSpc>
              <a:buNone/>
            </a:pPr>
            <a:endParaRPr lang="en-US">
              <a:latin typeface="Palatino Linotype" panose="02040502050505030304" pitchFamily="18" charset="0"/>
            </a:endParaRPr>
          </a:p>
          <a:p>
            <a:pPr marL="457200" lvl="1" indent="0">
              <a:lnSpc>
                <a:spcPct val="80000"/>
              </a:lnSpc>
              <a:buNone/>
            </a:pPr>
            <a:r>
              <a:rPr lang="en-US">
                <a:latin typeface="Palatino Linotype" panose="02040502050505030304" pitchFamily="18" charset="0"/>
              </a:rPr>
              <a:t>The federal budget is </a:t>
            </a:r>
            <a:r>
              <a:rPr lang="en-US" b="1" u="sng">
                <a:solidFill>
                  <a:srgbClr val="002060"/>
                </a:solidFill>
                <a:latin typeface="Palatino Linotype" panose="02040502050505030304" pitchFamily="18" charset="0"/>
              </a:rPr>
              <a:t>proposed</a:t>
            </a:r>
            <a:r>
              <a:rPr lang="en-US">
                <a:latin typeface="Palatino Linotype" panose="02040502050505030304" pitchFamily="18" charset="0"/>
              </a:rPr>
              <a:t> by the President and </a:t>
            </a:r>
            <a:r>
              <a:rPr lang="en-US" b="1" u="sng">
                <a:solidFill>
                  <a:srgbClr val="002060"/>
                </a:solidFill>
                <a:latin typeface="Palatino Linotype" panose="02040502050505030304" pitchFamily="18" charset="0"/>
              </a:rPr>
              <a:t>appropriated</a:t>
            </a:r>
            <a:r>
              <a:rPr lang="en-US">
                <a:latin typeface="Palatino Linotype" panose="02040502050505030304" pitchFamily="18" charset="0"/>
              </a:rPr>
              <a:t> by Congress for the next </a:t>
            </a:r>
            <a:r>
              <a:rPr lang="en-US">
                <a:solidFill>
                  <a:srgbClr val="FF0000"/>
                </a:solidFill>
                <a:latin typeface="Palatino Linotype" panose="02040502050505030304" pitchFamily="18" charset="0"/>
              </a:rPr>
              <a:t>Fiscal Year </a:t>
            </a:r>
            <a:r>
              <a:rPr lang="en-US">
                <a:latin typeface="Palatino Linotype" panose="02040502050505030304" pitchFamily="18" charset="0"/>
              </a:rPr>
              <a:t>(Oct-Sept).</a:t>
            </a:r>
          </a:p>
        </p:txBody>
      </p:sp>
      <p:pic>
        <p:nvPicPr>
          <p:cNvPr id="5" name="Picture 4"/>
          <p:cNvPicPr>
            <a:picLocks noChangeAspect="1"/>
          </p:cNvPicPr>
          <p:nvPr/>
        </p:nvPicPr>
        <p:blipFill>
          <a:blip r:embed="rId2"/>
          <a:stretch>
            <a:fillRect/>
          </a:stretch>
        </p:blipFill>
        <p:spPr>
          <a:xfrm>
            <a:off x="6625085" y="1485900"/>
            <a:ext cx="5400657" cy="3469802"/>
          </a:xfrm>
          <a:prstGeom prst="rect">
            <a:avLst/>
          </a:prstGeom>
        </p:spPr>
      </p:pic>
      <p:sp>
        <p:nvSpPr>
          <p:cNvPr id="6" name="TextBox 5"/>
          <p:cNvSpPr txBox="1"/>
          <p:nvPr/>
        </p:nvSpPr>
        <p:spPr>
          <a:xfrm>
            <a:off x="8099728" y="4955702"/>
            <a:ext cx="24513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Federal Budget FY’17</a:t>
            </a:r>
          </a:p>
        </p:txBody>
      </p:sp>
    </p:spTree>
    <p:extLst>
      <p:ext uri="{BB962C8B-B14F-4D97-AF65-F5344CB8AC3E}">
        <p14:creationId xmlns:p14="http://schemas.microsoft.com/office/powerpoint/2010/main" val="70403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of the Fiscal Policy Process</a:t>
            </a:r>
          </a:p>
        </p:txBody>
      </p:sp>
      <p:sp>
        <p:nvSpPr>
          <p:cNvPr id="3" name="Content Placeholder 2"/>
          <p:cNvSpPr>
            <a:spLocks noGrp="1"/>
          </p:cNvSpPr>
          <p:nvPr>
            <p:ph idx="1"/>
          </p:nvPr>
        </p:nvSpPr>
        <p:spPr>
          <a:xfrm>
            <a:off x="533400" y="1931988"/>
            <a:ext cx="9038603" cy="4483100"/>
          </a:xfrm>
        </p:spPr>
        <p:txBody>
          <a:bodyPr vert="horz" lIns="91440" tIns="45720" rIns="91440" bIns="45720" rtlCol="0" anchor="t">
            <a:normAutofit/>
          </a:bodyPr>
          <a:lstStyle/>
          <a:p>
            <a:r>
              <a:rPr lang="en-US" sz="2400">
                <a:solidFill>
                  <a:srgbClr val="FF0000"/>
                </a:solidFill>
                <a:latin typeface="Palatino Linotype" panose="02040502050505030304" pitchFamily="18" charset="0"/>
              </a:rPr>
              <a:t>Step 1</a:t>
            </a:r>
            <a:r>
              <a:rPr lang="en-US" sz="2400">
                <a:latin typeface="Palatino Linotype" panose="02040502050505030304" pitchFamily="18" charset="0"/>
              </a:rPr>
              <a:t>: Agencies submit proposals to advocate for funding to certain areas of the country.</a:t>
            </a:r>
          </a:p>
          <a:p>
            <a:pPr lvl="1"/>
            <a:r>
              <a:rPr lang="en-US" sz="2200">
                <a:solidFill>
                  <a:srgbClr val="404040"/>
                </a:solidFill>
                <a:latin typeface="Palatino Linotype" panose="02040502050505030304" pitchFamily="18" charset="0"/>
              </a:rPr>
              <a:t>Examples: Department of Education, Defense, National Security</a:t>
            </a:r>
          </a:p>
          <a:p>
            <a:r>
              <a:rPr lang="en-US" sz="2400">
                <a:solidFill>
                  <a:srgbClr val="FF0000"/>
                </a:solidFill>
                <a:latin typeface="Palatino Linotype" panose="02040502050505030304" pitchFamily="18" charset="0"/>
              </a:rPr>
              <a:t>Step 2</a:t>
            </a:r>
            <a:r>
              <a:rPr lang="en-US" sz="2400">
                <a:latin typeface="Palatino Linotype" panose="02040502050505030304" pitchFamily="18" charset="0"/>
              </a:rPr>
              <a:t>: Executive branch draws up a budget</a:t>
            </a:r>
          </a:p>
          <a:p>
            <a:r>
              <a:rPr lang="en-US" sz="2400">
                <a:solidFill>
                  <a:srgbClr val="FF0000"/>
                </a:solidFill>
                <a:latin typeface="Palatino Linotype" panose="02040502050505030304" pitchFamily="18" charset="0"/>
              </a:rPr>
              <a:t>Step 3</a:t>
            </a:r>
            <a:r>
              <a:rPr lang="en-US" sz="2400">
                <a:latin typeface="Palatino Linotype" panose="02040502050505030304" pitchFamily="18" charset="0"/>
              </a:rPr>
              <a:t>: Congress debates the proposal and drafts several revisions until they approve a final budget.</a:t>
            </a:r>
          </a:p>
          <a:p>
            <a:r>
              <a:rPr lang="en-US" sz="2400">
                <a:solidFill>
                  <a:srgbClr val="FF0000"/>
                </a:solidFill>
                <a:latin typeface="Palatino Linotype" panose="02040502050505030304" pitchFamily="18" charset="0"/>
              </a:rPr>
              <a:t>Step 4</a:t>
            </a:r>
            <a:r>
              <a:rPr lang="en-US" sz="2400">
                <a:latin typeface="Palatino Linotype" panose="02040502050505030304" pitchFamily="18" charset="0"/>
              </a:rPr>
              <a:t>: The budget gets approved it is sent back to the President for final approval.</a:t>
            </a:r>
          </a:p>
          <a:p>
            <a:pPr lvl="1"/>
            <a:r>
              <a:rPr lang="en-US" sz="2400">
                <a:latin typeface="Palatino Linotype" panose="02040502050505030304" pitchFamily="18" charset="0"/>
              </a:rPr>
              <a:t>What if the president disapproves?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233" y="361950"/>
            <a:ext cx="2300393" cy="18161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9806530" y="4648200"/>
            <a:ext cx="2209800" cy="2209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7295" y="2572815"/>
            <a:ext cx="1928270" cy="1928270"/>
          </a:xfrm>
          <a:prstGeom prst="rect">
            <a:avLst/>
          </a:prstGeom>
        </p:spPr>
      </p:pic>
    </p:spTree>
    <p:extLst>
      <p:ext uri="{BB962C8B-B14F-4D97-AF65-F5344CB8AC3E}">
        <p14:creationId xmlns:p14="http://schemas.microsoft.com/office/powerpoint/2010/main" val="8435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722" r="-2" b="15952"/>
          <a:stretch/>
        </p:blipFill>
        <p:spPr>
          <a:xfrm>
            <a:off x="153100" y="-12279"/>
            <a:ext cx="5105986" cy="3622431"/>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pic>
        <p:nvPicPr>
          <p:cNvPr id="5" name="Picture 4"/>
          <p:cNvPicPr>
            <a:picLocks noChangeAspect="1"/>
          </p:cNvPicPr>
          <p:nvPr/>
        </p:nvPicPr>
        <p:blipFill rotWithShape="1">
          <a:blip r:embed="rId3"/>
          <a:srcRect l="2122" r="-5" b="-5"/>
          <a:stretch/>
        </p:blipFill>
        <p:spPr>
          <a:xfrm>
            <a:off x="25472" y="2812346"/>
            <a:ext cx="4159226" cy="4058186"/>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0" name="Straight Connector 9">
            <a:extLst>
              <a:ext uri="{FF2B5EF4-FFF2-40B4-BE49-F238E27FC236}">
                <a16:creationId xmlns:a16="http://schemas.microsoft.com/office/drawing/2014/main" id="{B31FD3CE-CE0A-4FD9-967C-4D340CA3788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2860"/>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30">
            <a:extLst>
              <a:ext uri="{FF2B5EF4-FFF2-40B4-BE49-F238E27FC236}">
                <a16:creationId xmlns:a16="http://schemas.microsoft.com/office/drawing/2014/main" id="{0663EB55-934F-42EF-80DE-098647DE7A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159225" y="609600"/>
            <a:ext cx="5114776" cy="1320800"/>
          </a:xfrm>
        </p:spPr>
        <p:txBody>
          <a:bodyPr>
            <a:normAutofit/>
          </a:bodyPr>
          <a:lstStyle/>
          <a:p>
            <a:r>
              <a:rPr lang="en-US"/>
              <a:t>Fiscal Policy and the Economy</a:t>
            </a:r>
          </a:p>
        </p:txBody>
      </p:sp>
      <p:sp>
        <p:nvSpPr>
          <p:cNvPr id="3" name="Content Placeholder 2"/>
          <p:cNvSpPr>
            <a:spLocks noGrp="1"/>
          </p:cNvSpPr>
          <p:nvPr>
            <p:ph idx="1"/>
          </p:nvPr>
        </p:nvSpPr>
        <p:spPr>
          <a:xfrm>
            <a:off x="4159225" y="2160589"/>
            <a:ext cx="5782444" cy="4697411"/>
          </a:xfrm>
        </p:spPr>
        <p:txBody>
          <a:bodyPr>
            <a:normAutofit/>
          </a:bodyPr>
          <a:lstStyle/>
          <a:p>
            <a:r>
              <a:rPr lang="en-US" sz="2000">
                <a:latin typeface="Palatino Linotype" panose="02040502050505030304" pitchFamily="18" charset="0"/>
              </a:rPr>
              <a:t>The government utilizes two types of fiscal policy – </a:t>
            </a:r>
            <a:r>
              <a:rPr lang="en-US" sz="2000">
                <a:solidFill>
                  <a:srgbClr val="FF0000"/>
                </a:solidFill>
                <a:latin typeface="Palatino Linotype" panose="02040502050505030304" pitchFamily="18" charset="0"/>
              </a:rPr>
              <a:t>expansionary</a:t>
            </a:r>
            <a:r>
              <a:rPr lang="en-US" sz="2000">
                <a:latin typeface="Palatino Linotype" panose="02040502050505030304" pitchFamily="18" charset="0"/>
              </a:rPr>
              <a:t> and </a:t>
            </a:r>
            <a:r>
              <a:rPr lang="en-US" sz="2000">
                <a:solidFill>
                  <a:srgbClr val="FF0000"/>
                </a:solidFill>
                <a:latin typeface="Palatino Linotype" panose="02040502050505030304" pitchFamily="18" charset="0"/>
              </a:rPr>
              <a:t>contractionary</a:t>
            </a:r>
            <a:r>
              <a:rPr lang="en-US" sz="2000">
                <a:solidFill>
                  <a:schemeClr val="tx1"/>
                </a:solidFill>
                <a:latin typeface="Palatino Linotype" panose="02040502050505030304" pitchFamily="18" charset="0"/>
              </a:rPr>
              <a:t>.</a:t>
            </a:r>
            <a:endParaRPr lang="en-US" sz="2000">
              <a:solidFill>
                <a:srgbClr val="FF0000"/>
              </a:solidFill>
              <a:latin typeface="Palatino Linotype" panose="02040502050505030304" pitchFamily="18" charset="0"/>
            </a:endParaRPr>
          </a:p>
          <a:p>
            <a:endParaRPr lang="en-US" sz="2000">
              <a:latin typeface="Palatino Linotype" panose="02040502050505030304" pitchFamily="18" charset="0"/>
            </a:endParaRPr>
          </a:p>
          <a:p>
            <a:r>
              <a:rPr lang="en-US" sz="2000">
                <a:solidFill>
                  <a:srgbClr val="FF0000"/>
                </a:solidFill>
                <a:latin typeface="Palatino Linotype" panose="02040502050505030304" pitchFamily="18" charset="0"/>
              </a:rPr>
              <a:t>Expansionary</a:t>
            </a:r>
            <a:r>
              <a:rPr lang="en-US" sz="2000">
                <a:latin typeface="Palatino Linotype" panose="02040502050505030304" pitchFamily="18" charset="0"/>
              </a:rPr>
              <a:t> policies aim to </a:t>
            </a:r>
            <a:r>
              <a:rPr lang="en-US" sz="2000" b="1" u="sng">
                <a:solidFill>
                  <a:srgbClr val="002060"/>
                </a:solidFill>
                <a:latin typeface="Palatino Linotype" panose="02040502050505030304" pitchFamily="18" charset="0"/>
              </a:rPr>
              <a:t>increase</a:t>
            </a:r>
            <a:r>
              <a:rPr lang="en-US" sz="2000">
                <a:latin typeface="Palatino Linotype" panose="02040502050505030304" pitchFamily="18" charset="0"/>
              </a:rPr>
              <a:t> output (GDP) by </a:t>
            </a:r>
            <a:r>
              <a:rPr lang="en-US" sz="2000" b="1" u="sng">
                <a:solidFill>
                  <a:srgbClr val="002060"/>
                </a:solidFill>
                <a:latin typeface="Palatino Linotype" panose="02040502050505030304" pitchFamily="18" charset="0"/>
              </a:rPr>
              <a:t>increasing</a:t>
            </a:r>
            <a:r>
              <a:rPr lang="en-US" sz="2000">
                <a:latin typeface="Palatino Linotype" panose="02040502050505030304" pitchFamily="18" charset="0"/>
              </a:rPr>
              <a:t> Government spending and </a:t>
            </a:r>
            <a:r>
              <a:rPr lang="en-US" sz="2000" b="1" u="sng">
                <a:solidFill>
                  <a:srgbClr val="002060"/>
                </a:solidFill>
                <a:latin typeface="Palatino Linotype" panose="02040502050505030304" pitchFamily="18" charset="0"/>
              </a:rPr>
              <a:t>lowering</a:t>
            </a:r>
            <a:r>
              <a:rPr lang="en-US" sz="2000">
                <a:latin typeface="Palatino Linotype" panose="02040502050505030304" pitchFamily="18" charset="0"/>
              </a:rPr>
              <a:t> taxes.</a:t>
            </a:r>
          </a:p>
          <a:p>
            <a:pPr lvl="1"/>
            <a:r>
              <a:rPr lang="en-US" sz="2000">
                <a:solidFill>
                  <a:srgbClr val="FF0000"/>
                </a:solidFill>
                <a:latin typeface="Palatino Linotype" panose="02040502050505030304" pitchFamily="18" charset="0"/>
              </a:rPr>
              <a:t>Increase</a:t>
            </a:r>
            <a:r>
              <a:rPr lang="en-US" sz="2000">
                <a:latin typeface="Palatino Linotype" panose="02040502050505030304" pitchFamily="18" charset="0"/>
              </a:rPr>
              <a:t>: </a:t>
            </a:r>
            <a:r>
              <a:rPr lang="en-US" sz="2000">
                <a:solidFill>
                  <a:schemeClr val="tx1"/>
                </a:solidFill>
                <a:latin typeface="Palatino Linotype" panose="02040502050505030304" pitchFamily="18" charset="0"/>
              </a:rPr>
              <a:t>Aggregate</a:t>
            </a:r>
            <a:r>
              <a:rPr lang="en-US" sz="2000">
                <a:latin typeface="Palatino Linotype" panose="02040502050505030304" pitchFamily="18" charset="0"/>
              </a:rPr>
              <a:t> </a:t>
            </a:r>
            <a:r>
              <a:rPr lang="en-US" sz="2000">
                <a:solidFill>
                  <a:schemeClr val="tx1"/>
                </a:solidFill>
                <a:latin typeface="Palatino Linotype" panose="02040502050505030304" pitchFamily="18" charset="0"/>
              </a:rPr>
              <a:t>Demand, Prices, &amp; Output</a:t>
            </a:r>
          </a:p>
          <a:p>
            <a:r>
              <a:rPr lang="en-US" sz="2000">
                <a:solidFill>
                  <a:srgbClr val="FF0000"/>
                </a:solidFill>
                <a:latin typeface="Palatino Linotype" panose="02040502050505030304" pitchFamily="18" charset="0"/>
              </a:rPr>
              <a:t>Contractionary</a:t>
            </a:r>
            <a:r>
              <a:rPr lang="en-US" sz="2000">
                <a:latin typeface="Palatino Linotype" panose="02040502050505030304" pitchFamily="18" charset="0"/>
              </a:rPr>
              <a:t> policies aim to </a:t>
            </a:r>
            <a:r>
              <a:rPr lang="en-US" sz="2000" b="1" u="sng">
                <a:solidFill>
                  <a:srgbClr val="002060"/>
                </a:solidFill>
                <a:latin typeface="Palatino Linotype" panose="02040502050505030304" pitchFamily="18" charset="0"/>
              </a:rPr>
              <a:t>decrease</a:t>
            </a:r>
            <a:r>
              <a:rPr lang="en-US" sz="2000">
                <a:latin typeface="Palatino Linotype" panose="02040502050505030304" pitchFamily="18" charset="0"/>
              </a:rPr>
              <a:t> output (GDP) by </a:t>
            </a:r>
            <a:r>
              <a:rPr lang="en-US" sz="2000" b="1" u="sng">
                <a:solidFill>
                  <a:srgbClr val="002060"/>
                </a:solidFill>
                <a:latin typeface="Palatino Linotype" panose="02040502050505030304" pitchFamily="18" charset="0"/>
              </a:rPr>
              <a:t>decreasing</a:t>
            </a:r>
            <a:r>
              <a:rPr lang="en-US" sz="2000">
                <a:latin typeface="Palatino Linotype" panose="02040502050505030304" pitchFamily="18" charset="0"/>
              </a:rPr>
              <a:t> Government Spending and </a:t>
            </a:r>
            <a:r>
              <a:rPr lang="en-US" sz="2000" b="1" u="sng">
                <a:solidFill>
                  <a:srgbClr val="002060"/>
                </a:solidFill>
                <a:latin typeface="Palatino Linotype" panose="02040502050505030304" pitchFamily="18" charset="0"/>
              </a:rPr>
              <a:t>increasing</a:t>
            </a:r>
            <a:r>
              <a:rPr lang="en-US" sz="2000">
                <a:latin typeface="Palatino Linotype" panose="02040502050505030304" pitchFamily="18" charset="0"/>
              </a:rPr>
              <a:t> taxes.</a:t>
            </a:r>
          </a:p>
          <a:p>
            <a:pPr lvl="1"/>
            <a:r>
              <a:rPr lang="en-US" sz="2000">
                <a:solidFill>
                  <a:srgbClr val="FF0000"/>
                </a:solidFill>
                <a:latin typeface="Palatino Linotype" panose="02040502050505030304" pitchFamily="18" charset="0"/>
              </a:rPr>
              <a:t>Decrease</a:t>
            </a:r>
            <a:r>
              <a:rPr lang="en-US" sz="2000">
                <a:solidFill>
                  <a:schemeClr val="tx1"/>
                </a:solidFill>
                <a:latin typeface="Palatino Linotype" panose="02040502050505030304" pitchFamily="18" charset="0"/>
              </a:rPr>
              <a:t>: Aggregate Demand, Prices &amp; Output</a:t>
            </a:r>
            <a:endParaRPr lang="en-US" sz="2000">
              <a:solidFill>
                <a:srgbClr val="FF0000"/>
              </a:solidFill>
              <a:latin typeface="Palatino Linotype" panose="02040502050505030304" pitchFamily="18" charset="0"/>
            </a:endParaRPr>
          </a:p>
        </p:txBody>
      </p:sp>
      <p:sp>
        <p:nvSpPr>
          <p:cNvPr id="6" name="TextBox 5"/>
          <p:cNvSpPr txBox="1"/>
          <p:nvPr/>
        </p:nvSpPr>
        <p:spPr>
          <a:xfrm>
            <a:off x="421298" y="3812165"/>
            <a:ext cx="1113489"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a:t>Contractionary</a:t>
            </a:r>
          </a:p>
        </p:txBody>
      </p:sp>
      <p:sp>
        <p:nvSpPr>
          <p:cNvPr id="7" name="TextBox 6"/>
          <p:cNvSpPr txBox="1"/>
          <p:nvPr/>
        </p:nvSpPr>
        <p:spPr>
          <a:xfrm>
            <a:off x="2012924" y="3812165"/>
            <a:ext cx="979752"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Expansionary</a:t>
            </a:r>
          </a:p>
        </p:txBody>
      </p:sp>
    </p:spTree>
    <p:extLst>
      <p:ext uri="{BB962C8B-B14F-4D97-AF65-F5344CB8AC3E}">
        <p14:creationId xmlns:p14="http://schemas.microsoft.com/office/powerpoint/2010/main" val="392368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253" r="-2" b="-2"/>
          <a:stretch/>
        </p:blipFill>
        <p:spPr>
          <a:xfrm>
            <a:off x="7701703" y="1516863"/>
            <a:ext cx="3660203" cy="4518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nchor="t">
            <a:normAutofit/>
          </a:bodyPr>
          <a:lstStyle/>
          <a:p>
            <a:r>
              <a:rPr lang="en-US"/>
              <a:t>Expansionary Policy</a:t>
            </a:r>
          </a:p>
        </p:txBody>
      </p:sp>
      <p:sp>
        <p:nvSpPr>
          <p:cNvPr id="3" name="Content Placeholder 2"/>
          <p:cNvSpPr>
            <a:spLocks noGrp="1"/>
          </p:cNvSpPr>
          <p:nvPr>
            <p:ph idx="1"/>
          </p:nvPr>
        </p:nvSpPr>
        <p:spPr>
          <a:xfrm>
            <a:off x="677334" y="1299411"/>
            <a:ext cx="6698024" cy="5325499"/>
          </a:xfrm>
        </p:spPr>
        <p:txBody>
          <a:bodyPr>
            <a:noAutofit/>
          </a:bodyPr>
          <a:lstStyle/>
          <a:p>
            <a:pPr>
              <a:lnSpc>
                <a:spcPct val="80000"/>
              </a:lnSpc>
            </a:pPr>
            <a:r>
              <a:rPr lang="en-US" sz="2000">
                <a:latin typeface="Palatino Linotype" panose="02040502050505030304" pitchFamily="18" charset="0"/>
              </a:rPr>
              <a:t>Intended to encourage economic growth and production</a:t>
            </a:r>
          </a:p>
          <a:p>
            <a:pPr>
              <a:lnSpc>
                <a:spcPct val="80000"/>
              </a:lnSpc>
            </a:pPr>
            <a:endParaRPr lang="en-US" sz="2000">
              <a:latin typeface="Palatino Linotype" panose="02040502050505030304" pitchFamily="18" charset="0"/>
            </a:endParaRPr>
          </a:p>
          <a:p>
            <a:pPr lvl="1">
              <a:lnSpc>
                <a:spcPct val="80000"/>
              </a:lnSpc>
            </a:pPr>
            <a:r>
              <a:rPr lang="en-US" sz="1800">
                <a:solidFill>
                  <a:srgbClr val="FF0000"/>
                </a:solidFill>
                <a:latin typeface="Palatino Linotype" panose="02040502050505030304" pitchFamily="18" charset="0"/>
              </a:rPr>
              <a:t>Increase Government Spending </a:t>
            </a:r>
            <a:r>
              <a:rPr lang="en-US" sz="1800">
                <a:latin typeface="Palatino Linotype" panose="02040502050505030304" pitchFamily="18" charset="0"/>
              </a:rPr>
              <a:t>– when Government spending increases, it triggers a chain of events that raises output and creates jobs.</a:t>
            </a:r>
          </a:p>
          <a:p>
            <a:pPr lvl="1">
              <a:lnSpc>
                <a:spcPct val="80000"/>
              </a:lnSpc>
            </a:pPr>
            <a:r>
              <a:rPr lang="en-US" sz="1800">
                <a:solidFill>
                  <a:srgbClr val="FF0000"/>
                </a:solidFill>
                <a:latin typeface="Palatino Linotype" panose="02040502050505030304" pitchFamily="18" charset="0"/>
              </a:rPr>
              <a:t>Decrease Taxes</a:t>
            </a:r>
          </a:p>
          <a:p>
            <a:pPr>
              <a:lnSpc>
                <a:spcPct val="80000"/>
              </a:lnSpc>
            </a:pPr>
            <a:endParaRPr lang="en-US" sz="2000">
              <a:latin typeface="Palatino Linotype" panose="02040502050505030304" pitchFamily="18" charset="0"/>
            </a:endParaRPr>
          </a:p>
          <a:p>
            <a:pPr>
              <a:lnSpc>
                <a:spcPct val="80000"/>
              </a:lnSpc>
            </a:pPr>
            <a:r>
              <a:rPr lang="en-US" sz="2000">
                <a:latin typeface="Palatino Linotype" panose="02040502050505030304" pitchFamily="18" charset="0"/>
              </a:rPr>
              <a:t>When Government spending increases, </a:t>
            </a:r>
            <a:r>
              <a:rPr lang="en-US" sz="2000">
                <a:solidFill>
                  <a:srgbClr val="FF0000"/>
                </a:solidFill>
                <a:latin typeface="Palatino Linotype" panose="02040502050505030304" pitchFamily="18" charset="0"/>
              </a:rPr>
              <a:t>aggregate demand will increase</a:t>
            </a:r>
            <a:r>
              <a:rPr lang="en-US" sz="2000">
                <a:latin typeface="Palatino Linotype" panose="02040502050505030304" pitchFamily="18" charset="0"/>
              </a:rPr>
              <a:t> which will cause an increase in prices.  The higher prices will encourage suppliers to make more goods, which will create more output and the need for more employees.  </a:t>
            </a:r>
          </a:p>
          <a:p>
            <a:pPr>
              <a:lnSpc>
                <a:spcPct val="80000"/>
              </a:lnSpc>
            </a:pPr>
            <a:endParaRPr lang="en-US" sz="2000">
              <a:latin typeface="Palatino Linotype" panose="02040502050505030304" pitchFamily="18" charset="0"/>
            </a:endParaRPr>
          </a:p>
          <a:p>
            <a:pPr>
              <a:lnSpc>
                <a:spcPct val="80000"/>
              </a:lnSpc>
            </a:pPr>
            <a:r>
              <a:rPr lang="en-US" sz="2000">
                <a:latin typeface="Palatino Linotype" panose="02040502050505030304" pitchFamily="18" charset="0"/>
              </a:rPr>
              <a:t>Expansionary policy fixes problems with unemployment and recession.</a:t>
            </a:r>
          </a:p>
        </p:txBody>
      </p:sp>
    </p:spTree>
    <p:extLst>
      <p:ext uri="{BB962C8B-B14F-4D97-AF65-F5344CB8AC3E}">
        <p14:creationId xmlns:p14="http://schemas.microsoft.com/office/powerpoint/2010/main" val="339476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a:xfrm>
            <a:off x="6864063" y="2063078"/>
            <a:ext cx="4204989" cy="33219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p:txBody>
          <a:bodyPr anchor="t">
            <a:normAutofit/>
          </a:bodyPr>
          <a:lstStyle/>
          <a:p>
            <a:r>
              <a:rPr lang="en-US"/>
              <a:t>Contractionary Policy</a:t>
            </a:r>
          </a:p>
        </p:txBody>
      </p:sp>
      <p:sp>
        <p:nvSpPr>
          <p:cNvPr id="8" name="Content Placeholder 7"/>
          <p:cNvSpPr>
            <a:spLocks noGrp="1"/>
          </p:cNvSpPr>
          <p:nvPr>
            <p:ph idx="1"/>
          </p:nvPr>
        </p:nvSpPr>
        <p:spPr>
          <a:xfrm>
            <a:off x="457200" y="1552075"/>
            <a:ext cx="5991726" cy="5121100"/>
          </a:xfrm>
        </p:spPr>
        <p:txBody>
          <a:bodyPr>
            <a:noAutofit/>
          </a:bodyPr>
          <a:lstStyle/>
          <a:p>
            <a:r>
              <a:rPr lang="en-US" sz="2000">
                <a:latin typeface="Palatino Linotype" panose="02040502050505030304" pitchFamily="18" charset="0"/>
              </a:rPr>
              <a:t>Intended to slow economic growth in certain phases of the business cycle.</a:t>
            </a:r>
          </a:p>
          <a:p>
            <a:endParaRPr lang="en-US" sz="2000">
              <a:latin typeface="Palatino Linotype" panose="02040502050505030304" pitchFamily="18" charset="0"/>
            </a:endParaRPr>
          </a:p>
          <a:p>
            <a:pPr lvl="1"/>
            <a:r>
              <a:rPr lang="en-US" sz="1800">
                <a:solidFill>
                  <a:srgbClr val="FF0000"/>
                </a:solidFill>
                <a:latin typeface="Palatino Linotype" panose="02040502050505030304" pitchFamily="18" charset="0"/>
              </a:rPr>
              <a:t>Decrease Government Spending</a:t>
            </a:r>
          </a:p>
          <a:p>
            <a:pPr lvl="1"/>
            <a:r>
              <a:rPr lang="en-US" sz="1800">
                <a:solidFill>
                  <a:srgbClr val="FF0000"/>
                </a:solidFill>
                <a:latin typeface="Palatino Linotype" panose="02040502050505030304" pitchFamily="18" charset="0"/>
              </a:rPr>
              <a:t>Increase Taxes</a:t>
            </a:r>
          </a:p>
          <a:p>
            <a:endParaRPr lang="en-US" sz="2000">
              <a:latin typeface="Palatino Linotype" panose="02040502050505030304" pitchFamily="18" charset="0"/>
            </a:endParaRPr>
          </a:p>
          <a:p>
            <a:r>
              <a:rPr lang="en-US" sz="2000">
                <a:latin typeface="Palatino Linotype" panose="02040502050505030304" pitchFamily="18" charset="0"/>
              </a:rPr>
              <a:t>If Government spending decreases, </a:t>
            </a:r>
            <a:r>
              <a:rPr lang="en-US" sz="2000">
                <a:solidFill>
                  <a:srgbClr val="FF0000"/>
                </a:solidFill>
                <a:latin typeface="Palatino Linotype" panose="02040502050505030304" pitchFamily="18" charset="0"/>
              </a:rPr>
              <a:t>aggregate demand will decrease </a:t>
            </a:r>
            <a:r>
              <a:rPr lang="en-US" sz="2000">
                <a:latin typeface="Palatino Linotype" panose="02040502050505030304" pitchFamily="18" charset="0"/>
              </a:rPr>
              <a:t>which tends to lower prices and </a:t>
            </a:r>
            <a:r>
              <a:rPr lang="en-US" sz="2000">
                <a:solidFill>
                  <a:srgbClr val="FF0000"/>
                </a:solidFill>
                <a:latin typeface="Palatino Linotype" panose="02040502050505030304" pitchFamily="18" charset="0"/>
              </a:rPr>
              <a:t>lowers inflation</a:t>
            </a:r>
            <a:r>
              <a:rPr lang="en-US" sz="2000">
                <a:latin typeface="Palatino Linotype" panose="02040502050505030304" pitchFamily="18" charset="0"/>
              </a:rPr>
              <a:t>.</a:t>
            </a:r>
          </a:p>
          <a:p>
            <a:endParaRPr lang="en-US" sz="2000">
              <a:latin typeface="Palatino Linotype" panose="02040502050505030304" pitchFamily="18" charset="0"/>
            </a:endParaRPr>
          </a:p>
          <a:p>
            <a:r>
              <a:rPr lang="en-US" sz="2000">
                <a:latin typeface="Palatino Linotype" panose="02040502050505030304" pitchFamily="18" charset="0"/>
              </a:rPr>
              <a:t>Contractionary policy fixes problems related to </a:t>
            </a:r>
            <a:r>
              <a:rPr lang="en-US" sz="2000">
                <a:solidFill>
                  <a:srgbClr val="FF0000"/>
                </a:solidFill>
                <a:latin typeface="Palatino Linotype" panose="02040502050505030304" pitchFamily="18" charset="0"/>
              </a:rPr>
              <a:t>inflation</a:t>
            </a:r>
            <a:r>
              <a:rPr lang="en-US" sz="2000">
                <a:latin typeface="Palatino Linotype" panose="02040502050505030304" pitchFamily="18" charset="0"/>
              </a:rPr>
              <a:t>.</a:t>
            </a:r>
          </a:p>
        </p:txBody>
      </p:sp>
    </p:spTree>
    <p:extLst>
      <p:ext uri="{BB962C8B-B14F-4D97-AF65-F5344CB8AC3E}">
        <p14:creationId xmlns:p14="http://schemas.microsoft.com/office/powerpoint/2010/main" val="311913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Limits of Fiscal Policy	</a:t>
            </a:r>
          </a:p>
        </p:txBody>
      </p:sp>
      <p:sp>
        <p:nvSpPr>
          <p:cNvPr id="3" name="Content Placeholder 2"/>
          <p:cNvSpPr>
            <a:spLocks noGrp="1"/>
          </p:cNvSpPr>
          <p:nvPr>
            <p:ph idx="1"/>
          </p:nvPr>
        </p:nvSpPr>
        <p:spPr>
          <a:xfrm>
            <a:off x="677334" y="1826482"/>
            <a:ext cx="8596668" cy="5031518"/>
          </a:xfrm>
        </p:spPr>
        <p:txBody>
          <a:bodyPr>
            <a:normAutofit/>
          </a:bodyPr>
          <a:lstStyle/>
          <a:p>
            <a:r>
              <a:rPr lang="en-US" sz="2400">
                <a:latin typeface="Palatino Linotype" panose="02040502050505030304" pitchFamily="18" charset="0"/>
              </a:rPr>
              <a:t>Difficulty changing spending levels</a:t>
            </a:r>
          </a:p>
          <a:p>
            <a:endParaRPr lang="en-US" sz="2400">
              <a:latin typeface="Palatino Linotype" panose="02040502050505030304" pitchFamily="18" charset="0"/>
            </a:endParaRPr>
          </a:p>
          <a:p>
            <a:r>
              <a:rPr lang="en-US" sz="2400">
                <a:latin typeface="Palatino Linotype" panose="02040502050505030304" pitchFamily="18" charset="0"/>
              </a:rPr>
              <a:t>Can’t predict the future</a:t>
            </a:r>
          </a:p>
          <a:p>
            <a:endParaRPr lang="en-US" sz="2400">
              <a:latin typeface="Palatino Linotype" panose="02040502050505030304" pitchFamily="18" charset="0"/>
            </a:endParaRPr>
          </a:p>
          <a:p>
            <a:r>
              <a:rPr lang="en-US" sz="2400">
                <a:latin typeface="Palatino Linotype" panose="02040502050505030304" pitchFamily="18" charset="0"/>
              </a:rPr>
              <a:t>Delayed results – takes time to implement changes</a:t>
            </a:r>
          </a:p>
          <a:p>
            <a:endParaRPr lang="en-US" sz="2400">
              <a:latin typeface="Palatino Linotype" panose="02040502050505030304" pitchFamily="18" charset="0"/>
            </a:endParaRPr>
          </a:p>
          <a:p>
            <a:r>
              <a:rPr lang="en-US" sz="2400" u="sng">
                <a:latin typeface="Palatino Linotype" panose="02040502050505030304" pitchFamily="18" charset="0"/>
              </a:rPr>
              <a:t>Politics</a:t>
            </a:r>
            <a:r>
              <a:rPr lang="en-US" sz="2400">
                <a:latin typeface="Palatino Linotype" panose="02040502050505030304" pitchFamily="18" charset="0"/>
              </a:rPr>
              <a:t>- Who implements Fiscal Policy??</a:t>
            </a:r>
          </a:p>
          <a:p>
            <a:endParaRPr lang="en-US" sz="2400" u="sng">
              <a:latin typeface="Palatino Linotype" panose="02040502050505030304" pitchFamily="18" charset="0"/>
            </a:endParaRPr>
          </a:p>
          <a:p>
            <a:r>
              <a:rPr lang="en-US" sz="2400">
                <a:latin typeface="Palatino Linotype" panose="02040502050505030304" pitchFamily="18" charset="0"/>
              </a:rPr>
              <a:t>Getting all levels of government on board</a:t>
            </a:r>
          </a:p>
        </p:txBody>
      </p:sp>
      <p:pic>
        <p:nvPicPr>
          <p:cNvPr id="4" name="Picture 3"/>
          <p:cNvPicPr>
            <a:picLocks noChangeAspect="1"/>
          </p:cNvPicPr>
          <p:nvPr/>
        </p:nvPicPr>
        <p:blipFill>
          <a:blip r:embed="rId2"/>
          <a:stretch>
            <a:fillRect/>
          </a:stretch>
        </p:blipFill>
        <p:spPr>
          <a:xfrm>
            <a:off x="8357410" y="2031381"/>
            <a:ext cx="3685432" cy="36854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8728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 Theories on Economics</a:t>
            </a:r>
          </a:p>
        </p:txBody>
      </p:sp>
      <p:sp>
        <p:nvSpPr>
          <p:cNvPr id="3" name="Content Placeholder 2"/>
          <p:cNvSpPr>
            <a:spLocks noGrp="1"/>
          </p:cNvSpPr>
          <p:nvPr>
            <p:ph idx="1"/>
          </p:nvPr>
        </p:nvSpPr>
        <p:spPr>
          <a:xfrm>
            <a:off x="677334" y="2160590"/>
            <a:ext cx="9205220" cy="3756634"/>
          </a:xfrm>
        </p:spPr>
        <p:txBody>
          <a:bodyPr/>
          <a:lstStyle/>
          <a:p>
            <a:r>
              <a:rPr lang="en-US" sz="2400">
                <a:latin typeface="Palatino Linotype" panose="02040502050505030304" pitchFamily="18" charset="0"/>
              </a:rPr>
              <a:t>Throughout history, there has been debate about fiscal policy (how a government should spend money and tax the people).  These debates have been referred to as </a:t>
            </a:r>
            <a:r>
              <a:rPr lang="en-US" sz="2400" i="1">
                <a:latin typeface="Palatino Linotype" panose="02040502050505030304" pitchFamily="18" charset="0"/>
              </a:rPr>
              <a:t>economic theories.</a:t>
            </a:r>
          </a:p>
          <a:p>
            <a:pPr lvl="1"/>
            <a:r>
              <a:rPr lang="en-US" sz="2400">
                <a:solidFill>
                  <a:srgbClr val="FF0000"/>
                </a:solidFill>
                <a:latin typeface="Palatino Linotype" panose="02040502050505030304" pitchFamily="18" charset="0"/>
              </a:rPr>
              <a:t>Classical Economists</a:t>
            </a:r>
          </a:p>
          <a:p>
            <a:pPr lvl="1"/>
            <a:r>
              <a:rPr lang="en-US" sz="2400">
                <a:solidFill>
                  <a:srgbClr val="FF0000"/>
                </a:solidFill>
                <a:latin typeface="Palatino Linotype" panose="02040502050505030304" pitchFamily="18" charset="0"/>
              </a:rPr>
              <a:t>Keynesian Economists</a:t>
            </a:r>
          </a:p>
          <a:p>
            <a:pPr lvl="1"/>
            <a:r>
              <a:rPr lang="en-US" sz="2400">
                <a:solidFill>
                  <a:srgbClr val="FF0000"/>
                </a:solidFill>
                <a:latin typeface="Palatino Linotype" panose="02040502050505030304" pitchFamily="18" charset="0"/>
              </a:rPr>
              <a:t>Supply-Side Economists</a:t>
            </a:r>
          </a:p>
          <a:p>
            <a:pPr marL="457200" lvl="1" indent="0">
              <a:buNone/>
            </a:pPr>
            <a:endParaRPr lang="en-US"/>
          </a:p>
        </p:txBody>
      </p:sp>
    </p:spTree>
    <p:extLst>
      <p:ext uri="{BB962C8B-B14F-4D97-AF65-F5344CB8AC3E}">
        <p14:creationId xmlns:p14="http://schemas.microsoft.com/office/powerpoint/2010/main" val="34084018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Fiscal Policy &amp; Economic Theory</vt:lpstr>
      <vt:lpstr>Fiscal Policy</vt:lpstr>
      <vt:lpstr>The Federal Budget</vt:lpstr>
      <vt:lpstr>Steps of the Fiscal Policy Process</vt:lpstr>
      <vt:lpstr>Fiscal Policy and the Economy</vt:lpstr>
      <vt:lpstr>Expansionary Policy</vt:lpstr>
      <vt:lpstr>Contractionary Policy</vt:lpstr>
      <vt:lpstr>Limits of Fiscal Policy </vt:lpstr>
      <vt:lpstr>Different Theories on Economics</vt:lpstr>
      <vt:lpstr>Classical Economists </vt:lpstr>
      <vt:lpstr>Keynesian Economists </vt:lpstr>
      <vt:lpstr>Keynes V. Hayek</vt:lpstr>
      <vt:lpstr>The Fight of the Century</vt:lpstr>
      <vt:lpstr>Supply-Side Economists </vt:lpstr>
      <vt:lpstr>Deficit v. Debt</vt:lpstr>
      <vt:lpstr>The National Debt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&amp; Economic Theory</dc:title>
  <cp:revision>1</cp:revision>
  <dcterms:modified xsi:type="dcterms:W3CDTF">2018-03-06T13:18:26Z</dcterms:modified>
</cp:coreProperties>
</file>